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8" r:id="rId9"/>
    <p:sldId id="263" r:id="rId10"/>
    <p:sldId id="266" r:id="rId11"/>
    <p:sldId id="267" r:id="rId12"/>
    <p:sldId id="272" r:id="rId13"/>
    <p:sldId id="264" r:id="rId14"/>
    <p:sldId id="270" r:id="rId15"/>
    <p:sldId id="271" r:id="rId16"/>
    <p:sldId id="275"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92" d="100"/>
          <a:sy n="92" d="100"/>
        </p:scale>
        <p:origin x="6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11E0-C790-E27C-549D-98CBD091C1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3BCC064-8CB2-E78D-07E1-D828188240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A8F4B5D-DA8A-75C0-A728-805E8D908E6E}"/>
              </a:ext>
            </a:extLst>
          </p:cNvPr>
          <p:cNvSpPr>
            <a:spLocks noGrp="1"/>
          </p:cNvSpPr>
          <p:nvPr>
            <p:ph type="dt" sz="half" idx="10"/>
          </p:nvPr>
        </p:nvSpPr>
        <p:spPr/>
        <p:txBody>
          <a:bodyPr/>
          <a:lstStyle/>
          <a:p>
            <a:fld id="{48A8552B-99A7-41A3-BAFC-93869CE0B3DE}" type="datetimeFigureOut">
              <a:rPr lang="en-IN" smtClean="0"/>
              <a:t>10-09-2022</a:t>
            </a:fld>
            <a:endParaRPr lang="en-IN"/>
          </a:p>
        </p:txBody>
      </p:sp>
      <p:sp>
        <p:nvSpPr>
          <p:cNvPr id="5" name="Footer Placeholder 4">
            <a:extLst>
              <a:ext uri="{FF2B5EF4-FFF2-40B4-BE49-F238E27FC236}">
                <a16:creationId xmlns:a16="http://schemas.microsoft.com/office/drawing/2014/main" id="{DCE5826C-6EB0-E854-4D3E-AF4E5B4D0E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628F11-153E-8193-5E80-84509220BF4C}"/>
              </a:ext>
            </a:extLst>
          </p:cNvPr>
          <p:cNvSpPr>
            <a:spLocks noGrp="1"/>
          </p:cNvSpPr>
          <p:nvPr>
            <p:ph type="sldNum" sz="quarter" idx="12"/>
          </p:nvPr>
        </p:nvSpPr>
        <p:spPr/>
        <p:txBody>
          <a:bodyPr/>
          <a:lstStyle/>
          <a:p>
            <a:fld id="{5E9C13A6-E09A-4992-AA16-28D747D45816}" type="slidenum">
              <a:rPr lang="en-IN" smtClean="0"/>
              <a:t>‹#›</a:t>
            </a:fld>
            <a:endParaRPr lang="en-IN"/>
          </a:p>
        </p:txBody>
      </p:sp>
    </p:spTree>
    <p:extLst>
      <p:ext uri="{BB962C8B-B14F-4D97-AF65-F5344CB8AC3E}">
        <p14:creationId xmlns:p14="http://schemas.microsoft.com/office/powerpoint/2010/main" val="2408156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B006-CC29-D1EB-7864-B7BFA5B74C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FDF570-64ED-63D6-7CE3-FB8BB97BAD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D841EB-9774-A7E9-A532-C6EE4D66D937}"/>
              </a:ext>
            </a:extLst>
          </p:cNvPr>
          <p:cNvSpPr>
            <a:spLocks noGrp="1"/>
          </p:cNvSpPr>
          <p:nvPr>
            <p:ph type="dt" sz="half" idx="10"/>
          </p:nvPr>
        </p:nvSpPr>
        <p:spPr/>
        <p:txBody>
          <a:bodyPr/>
          <a:lstStyle/>
          <a:p>
            <a:fld id="{48A8552B-99A7-41A3-BAFC-93869CE0B3DE}" type="datetimeFigureOut">
              <a:rPr lang="en-IN" smtClean="0"/>
              <a:t>10-09-2022</a:t>
            </a:fld>
            <a:endParaRPr lang="en-IN"/>
          </a:p>
        </p:txBody>
      </p:sp>
      <p:sp>
        <p:nvSpPr>
          <p:cNvPr id="5" name="Footer Placeholder 4">
            <a:extLst>
              <a:ext uri="{FF2B5EF4-FFF2-40B4-BE49-F238E27FC236}">
                <a16:creationId xmlns:a16="http://schemas.microsoft.com/office/drawing/2014/main" id="{D7A17176-83E0-7C2D-80B8-C8BDFDF984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B594FB-41B1-EEC5-A7B9-7B9352700A52}"/>
              </a:ext>
            </a:extLst>
          </p:cNvPr>
          <p:cNvSpPr>
            <a:spLocks noGrp="1"/>
          </p:cNvSpPr>
          <p:nvPr>
            <p:ph type="sldNum" sz="quarter" idx="12"/>
          </p:nvPr>
        </p:nvSpPr>
        <p:spPr/>
        <p:txBody>
          <a:bodyPr/>
          <a:lstStyle/>
          <a:p>
            <a:fld id="{5E9C13A6-E09A-4992-AA16-28D747D45816}" type="slidenum">
              <a:rPr lang="en-IN" smtClean="0"/>
              <a:t>‹#›</a:t>
            </a:fld>
            <a:endParaRPr lang="en-IN"/>
          </a:p>
        </p:txBody>
      </p:sp>
    </p:spTree>
    <p:extLst>
      <p:ext uri="{BB962C8B-B14F-4D97-AF65-F5344CB8AC3E}">
        <p14:creationId xmlns:p14="http://schemas.microsoft.com/office/powerpoint/2010/main" val="286692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BFBFAE-5141-E2E5-5596-EDEC302FAB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E9327B-8713-B86A-C312-A1306BF3C7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C16A7A-3CE4-2810-9827-4DFCBC03AE54}"/>
              </a:ext>
            </a:extLst>
          </p:cNvPr>
          <p:cNvSpPr>
            <a:spLocks noGrp="1"/>
          </p:cNvSpPr>
          <p:nvPr>
            <p:ph type="dt" sz="half" idx="10"/>
          </p:nvPr>
        </p:nvSpPr>
        <p:spPr/>
        <p:txBody>
          <a:bodyPr/>
          <a:lstStyle/>
          <a:p>
            <a:fld id="{48A8552B-99A7-41A3-BAFC-93869CE0B3DE}" type="datetimeFigureOut">
              <a:rPr lang="en-IN" smtClean="0"/>
              <a:t>10-09-2022</a:t>
            </a:fld>
            <a:endParaRPr lang="en-IN"/>
          </a:p>
        </p:txBody>
      </p:sp>
      <p:sp>
        <p:nvSpPr>
          <p:cNvPr id="5" name="Footer Placeholder 4">
            <a:extLst>
              <a:ext uri="{FF2B5EF4-FFF2-40B4-BE49-F238E27FC236}">
                <a16:creationId xmlns:a16="http://schemas.microsoft.com/office/drawing/2014/main" id="{26B1355A-FB47-6814-3C7A-1E5A36ED81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D5E02B-4F10-B344-D0C0-C96D4D2926B7}"/>
              </a:ext>
            </a:extLst>
          </p:cNvPr>
          <p:cNvSpPr>
            <a:spLocks noGrp="1"/>
          </p:cNvSpPr>
          <p:nvPr>
            <p:ph type="sldNum" sz="quarter" idx="12"/>
          </p:nvPr>
        </p:nvSpPr>
        <p:spPr/>
        <p:txBody>
          <a:bodyPr/>
          <a:lstStyle/>
          <a:p>
            <a:fld id="{5E9C13A6-E09A-4992-AA16-28D747D45816}" type="slidenum">
              <a:rPr lang="en-IN" smtClean="0"/>
              <a:t>‹#›</a:t>
            </a:fld>
            <a:endParaRPr lang="en-IN"/>
          </a:p>
        </p:txBody>
      </p:sp>
    </p:spTree>
    <p:extLst>
      <p:ext uri="{BB962C8B-B14F-4D97-AF65-F5344CB8AC3E}">
        <p14:creationId xmlns:p14="http://schemas.microsoft.com/office/powerpoint/2010/main" val="1679015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FE295-E3BE-47D8-5F22-0032C74F6E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CB8ECD-6406-BEE6-65EB-472349AC4E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48A8D8-2FB9-FEE7-0741-84228FA081FF}"/>
              </a:ext>
            </a:extLst>
          </p:cNvPr>
          <p:cNvSpPr>
            <a:spLocks noGrp="1"/>
          </p:cNvSpPr>
          <p:nvPr>
            <p:ph type="dt" sz="half" idx="10"/>
          </p:nvPr>
        </p:nvSpPr>
        <p:spPr/>
        <p:txBody>
          <a:bodyPr/>
          <a:lstStyle/>
          <a:p>
            <a:fld id="{48A8552B-99A7-41A3-BAFC-93869CE0B3DE}" type="datetimeFigureOut">
              <a:rPr lang="en-IN" smtClean="0"/>
              <a:t>10-09-2022</a:t>
            </a:fld>
            <a:endParaRPr lang="en-IN"/>
          </a:p>
        </p:txBody>
      </p:sp>
      <p:sp>
        <p:nvSpPr>
          <p:cNvPr id="5" name="Footer Placeholder 4">
            <a:extLst>
              <a:ext uri="{FF2B5EF4-FFF2-40B4-BE49-F238E27FC236}">
                <a16:creationId xmlns:a16="http://schemas.microsoft.com/office/drawing/2014/main" id="{78020471-7D92-BAB1-D8F5-ED0E2E37A2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605917-65B1-9E45-4766-875525276B90}"/>
              </a:ext>
            </a:extLst>
          </p:cNvPr>
          <p:cNvSpPr>
            <a:spLocks noGrp="1"/>
          </p:cNvSpPr>
          <p:nvPr>
            <p:ph type="sldNum" sz="quarter" idx="12"/>
          </p:nvPr>
        </p:nvSpPr>
        <p:spPr/>
        <p:txBody>
          <a:bodyPr/>
          <a:lstStyle/>
          <a:p>
            <a:fld id="{5E9C13A6-E09A-4992-AA16-28D747D45816}" type="slidenum">
              <a:rPr lang="en-IN" smtClean="0"/>
              <a:t>‹#›</a:t>
            </a:fld>
            <a:endParaRPr lang="en-IN"/>
          </a:p>
        </p:txBody>
      </p:sp>
    </p:spTree>
    <p:extLst>
      <p:ext uri="{BB962C8B-B14F-4D97-AF65-F5344CB8AC3E}">
        <p14:creationId xmlns:p14="http://schemas.microsoft.com/office/powerpoint/2010/main" val="2282848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D3BBE-BD76-35D8-098B-244A533DFE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7B3E13-DA86-D34D-22E2-BD777AA208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C32FF-AC80-D373-C68A-C0780E56F944}"/>
              </a:ext>
            </a:extLst>
          </p:cNvPr>
          <p:cNvSpPr>
            <a:spLocks noGrp="1"/>
          </p:cNvSpPr>
          <p:nvPr>
            <p:ph type="dt" sz="half" idx="10"/>
          </p:nvPr>
        </p:nvSpPr>
        <p:spPr/>
        <p:txBody>
          <a:bodyPr/>
          <a:lstStyle/>
          <a:p>
            <a:fld id="{48A8552B-99A7-41A3-BAFC-93869CE0B3DE}" type="datetimeFigureOut">
              <a:rPr lang="en-IN" smtClean="0"/>
              <a:t>10-09-2022</a:t>
            </a:fld>
            <a:endParaRPr lang="en-IN"/>
          </a:p>
        </p:txBody>
      </p:sp>
      <p:sp>
        <p:nvSpPr>
          <p:cNvPr id="5" name="Footer Placeholder 4">
            <a:extLst>
              <a:ext uri="{FF2B5EF4-FFF2-40B4-BE49-F238E27FC236}">
                <a16:creationId xmlns:a16="http://schemas.microsoft.com/office/drawing/2014/main" id="{A237AF90-0BB9-B0EC-0B4A-15A507E039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C457E3-3756-3C90-ACB6-058724806DBB}"/>
              </a:ext>
            </a:extLst>
          </p:cNvPr>
          <p:cNvSpPr>
            <a:spLocks noGrp="1"/>
          </p:cNvSpPr>
          <p:nvPr>
            <p:ph type="sldNum" sz="quarter" idx="12"/>
          </p:nvPr>
        </p:nvSpPr>
        <p:spPr/>
        <p:txBody>
          <a:bodyPr/>
          <a:lstStyle/>
          <a:p>
            <a:fld id="{5E9C13A6-E09A-4992-AA16-28D747D45816}" type="slidenum">
              <a:rPr lang="en-IN" smtClean="0"/>
              <a:t>‹#›</a:t>
            </a:fld>
            <a:endParaRPr lang="en-IN"/>
          </a:p>
        </p:txBody>
      </p:sp>
    </p:spTree>
    <p:extLst>
      <p:ext uri="{BB962C8B-B14F-4D97-AF65-F5344CB8AC3E}">
        <p14:creationId xmlns:p14="http://schemas.microsoft.com/office/powerpoint/2010/main" val="358287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3C2DF-33C8-9A0B-F9CE-5F4D760F19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305FBE-0658-2460-C959-FEC11C8146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64E7F0-5F56-1529-A221-F4C5A98266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B59254-618E-23FC-045B-68AFA1145737}"/>
              </a:ext>
            </a:extLst>
          </p:cNvPr>
          <p:cNvSpPr>
            <a:spLocks noGrp="1"/>
          </p:cNvSpPr>
          <p:nvPr>
            <p:ph type="dt" sz="half" idx="10"/>
          </p:nvPr>
        </p:nvSpPr>
        <p:spPr/>
        <p:txBody>
          <a:bodyPr/>
          <a:lstStyle/>
          <a:p>
            <a:fld id="{48A8552B-99A7-41A3-BAFC-93869CE0B3DE}" type="datetimeFigureOut">
              <a:rPr lang="en-IN" smtClean="0"/>
              <a:t>10-09-2022</a:t>
            </a:fld>
            <a:endParaRPr lang="en-IN"/>
          </a:p>
        </p:txBody>
      </p:sp>
      <p:sp>
        <p:nvSpPr>
          <p:cNvPr id="6" name="Footer Placeholder 5">
            <a:extLst>
              <a:ext uri="{FF2B5EF4-FFF2-40B4-BE49-F238E27FC236}">
                <a16:creationId xmlns:a16="http://schemas.microsoft.com/office/drawing/2014/main" id="{293BE32E-4553-20AB-3260-F3953D3F16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FFC358-D4A4-2191-82D8-F8E9E23840B8}"/>
              </a:ext>
            </a:extLst>
          </p:cNvPr>
          <p:cNvSpPr>
            <a:spLocks noGrp="1"/>
          </p:cNvSpPr>
          <p:nvPr>
            <p:ph type="sldNum" sz="quarter" idx="12"/>
          </p:nvPr>
        </p:nvSpPr>
        <p:spPr/>
        <p:txBody>
          <a:bodyPr/>
          <a:lstStyle/>
          <a:p>
            <a:fld id="{5E9C13A6-E09A-4992-AA16-28D747D45816}" type="slidenum">
              <a:rPr lang="en-IN" smtClean="0"/>
              <a:t>‹#›</a:t>
            </a:fld>
            <a:endParaRPr lang="en-IN"/>
          </a:p>
        </p:txBody>
      </p:sp>
    </p:spTree>
    <p:extLst>
      <p:ext uri="{BB962C8B-B14F-4D97-AF65-F5344CB8AC3E}">
        <p14:creationId xmlns:p14="http://schemas.microsoft.com/office/powerpoint/2010/main" val="333595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12F7-F35B-5FAC-EFBB-984E0695A2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13E38F-59B5-3E20-7319-D3146C8EB5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92D0ED-1579-03A6-1480-A9FC26EC8D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23CF44-16CE-871E-B48B-643C7CB382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C9E066-B307-970D-9345-57814A4595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42E4C8E-B7AB-88B6-F980-BE81313A265E}"/>
              </a:ext>
            </a:extLst>
          </p:cNvPr>
          <p:cNvSpPr>
            <a:spLocks noGrp="1"/>
          </p:cNvSpPr>
          <p:nvPr>
            <p:ph type="dt" sz="half" idx="10"/>
          </p:nvPr>
        </p:nvSpPr>
        <p:spPr/>
        <p:txBody>
          <a:bodyPr/>
          <a:lstStyle/>
          <a:p>
            <a:fld id="{48A8552B-99A7-41A3-BAFC-93869CE0B3DE}" type="datetimeFigureOut">
              <a:rPr lang="en-IN" smtClean="0"/>
              <a:t>10-09-2022</a:t>
            </a:fld>
            <a:endParaRPr lang="en-IN"/>
          </a:p>
        </p:txBody>
      </p:sp>
      <p:sp>
        <p:nvSpPr>
          <p:cNvPr id="8" name="Footer Placeholder 7">
            <a:extLst>
              <a:ext uri="{FF2B5EF4-FFF2-40B4-BE49-F238E27FC236}">
                <a16:creationId xmlns:a16="http://schemas.microsoft.com/office/drawing/2014/main" id="{CA2D83B3-B069-2DD1-69D6-BD7DDE4CC41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C97FC7A-FB68-BCE5-84D8-95034302AE53}"/>
              </a:ext>
            </a:extLst>
          </p:cNvPr>
          <p:cNvSpPr>
            <a:spLocks noGrp="1"/>
          </p:cNvSpPr>
          <p:nvPr>
            <p:ph type="sldNum" sz="quarter" idx="12"/>
          </p:nvPr>
        </p:nvSpPr>
        <p:spPr/>
        <p:txBody>
          <a:bodyPr/>
          <a:lstStyle/>
          <a:p>
            <a:fld id="{5E9C13A6-E09A-4992-AA16-28D747D45816}" type="slidenum">
              <a:rPr lang="en-IN" smtClean="0"/>
              <a:t>‹#›</a:t>
            </a:fld>
            <a:endParaRPr lang="en-IN"/>
          </a:p>
        </p:txBody>
      </p:sp>
    </p:spTree>
    <p:extLst>
      <p:ext uri="{BB962C8B-B14F-4D97-AF65-F5344CB8AC3E}">
        <p14:creationId xmlns:p14="http://schemas.microsoft.com/office/powerpoint/2010/main" val="2499087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13743-BA3E-1F66-4CF2-14B826FD36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486E63-7B62-772B-1761-1BCDDE4922A5}"/>
              </a:ext>
            </a:extLst>
          </p:cNvPr>
          <p:cNvSpPr>
            <a:spLocks noGrp="1"/>
          </p:cNvSpPr>
          <p:nvPr>
            <p:ph type="dt" sz="half" idx="10"/>
          </p:nvPr>
        </p:nvSpPr>
        <p:spPr/>
        <p:txBody>
          <a:bodyPr/>
          <a:lstStyle/>
          <a:p>
            <a:fld id="{48A8552B-99A7-41A3-BAFC-93869CE0B3DE}" type="datetimeFigureOut">
              <a:rPr lang="en-IN" smtClean="0"/>
              <a:t>10-09-2022</a:t>
            </a:fld>
            <a:endParaRPr lang="en-IN"/>
          </a:p>
        </p:txBody>
      </p:sp>
      <p:sp>
        <p:nvSpPr>
          <p:cNvPr id="4" name="Footer Placeholder 3">
            <a:extLst>
              <a:ext uri="{FF2B5EF4-FFF2-40B4-BE49-F238E27FC236}">
                <a16:creationId xmlns:a16="http://schemas.microsoft.com/office/drawing/2014/main" id="{0D68909A-393B-E239-714D-ED9D95D245A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0296058-EECA-213F-E585-AB77C293C30B}"/>
              </a:ext>
            </a:extLst>
          </p:cNvPr>
          <p:cNvSpPr>
            <a:spLocks noGrp="1"/>
          </p:cNvSpPr>
          <p:nvPr>
            <p:ph type="sldNum" sz="quarter" idx="12"/>
          </p:nvPr>
        </p:nvSpPr>
        <p:spPr/>
        <p:txBody>
          <a:bodyPr/>
          <a:lstStyle/>
          <a:p>
            <a:fld id="{5E9C13A6-E09A-4992-AA16-28D747D45816}" type="slidenum">
              <a:rPr lang="en-IN" smtClean="0"/>
              <a:t>‹#›</a:t>
            </a:fld>
            <a:endParaRPr lang="en-IN"/>
          </a:p>
        </p:txBody>
      </p:sp>
    </p:spTree>
    <p:extLst>
      <p:ext uri="{BB962C8B-B14F-4D97-AF65-F5344CB8AC3E}">
        <p14:creationId xmlns:p14="http://schemas.microsoft.com/office/powerpoint/2010/main" val="1177201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6491F6-9169-A9B9-53A5-6DAF03E5374D}"/>
              </a:ext>
            </a:extLst>
          </p:cNvPr>
          <p:cNvSpPr>
            <a:spLocks noGrp="1"/>
          </p:cNvSpPr>
          <p:nvPr>
            <p:ph type="dt" sz="half" idx="10"/>
          </p:nvPr>
        </p:nvSpPr>
        <p:spPr/>
        <p:txBody>
          <a:bodyPr/>
          <a:lstStyle/>
          <a:p>
            <a:fld id="{48A8552B-99A7-41A3-BAFC-93869CE0B3DE}" type="datetimeFigureOut">
              <a:rPr lang="en-IN" smtClean="0"/>
              <a:t>10-09-2022</a:t>
            </a:fld>
            <a:endParaRPr lang="en-IN"/>
          </a:p>
        </p:txBody>
      </p:sp>
      <p:sp>
        <p:nvSpPr>
          <p:cNvPr id="3" name="Footer Placeholder 2">
            <a:extLst>
              <a:ext uri="{FF2B5EF4-FFF2-40B4-BE49-F238E27FC236}">
                <a16:creationId xmlns:a16="http://schemas.microsoft.com/office/drawing/2014/main" id="{519595DF-7146-0F8E-7DD2-D863F697316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8C698D3-9A81-2B7C-A8FC-98AD2758F2E1}"/>
              </a:ext>
            </a:extLst>
          </p:cNvPr>
          <p:cNvSpPr>
            <a:spLocks noGrp="1"/>
          </p:cNvSpPr>
          <p:nvPr>
            <p:ph type="sldNum" sz="quarter" idx="12"/>
          </p:nvPr>
        </p:nvSpPr>
        <p:spPr/>
        <p:txBody>
          <a:bodyPr/>
          <a:lstStyle/>
          <a:p>
            <a:fld id="{5E9C13A6-E09A-4992-AA16-28D747D45816}" type="slidenum">
              <a:rPr lang="en-IN" smtClean="0"/>
              <a:t>‹#›</a:t>
            </a:fld>
            <a:endParaRPr lang="en-IN"/>
          </a:p>
        </p:txBody>
      </p:sp>
    </p:spTree>
    <p:extLst>
      <p:ext uri="{BB962C8B-B14F-4D97-AF65-F5344CB8AC3E}">
        <p14:creationId xmlns:p14="http://schemas.microsoft.com/office/powerpoint/2010/main" val="4191524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75AC-956F-12C1-67A0-B4D0058A8D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CC0FCBA-78D5-F3A2-F128-636309B1DE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7F29A1E-3E16-2C72-4E34-AB5A854155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04AFF4-00AA-7EFA-4F78-C4A797D86302}"/>
              </a:ext>
            </a:extLst>
          </p:cNvPr>
          <p:cNvSpPr>
            <a:spLocks noGrp="1"/>
          </p:cNvSpPr>
          <p:nvPr>
            <p:ph type="dt" sz="half" idx="10"/>
          </p:nvPr>
        </p:nvSpPr>
        <p:spPr/>
        <p:txBody>
          <a:bodyPr/>
          <a:lstStyle/>
          <a:p>
            <a:fld id="{48A8552B-99A7-41A3-BAFC-93869CE0B3DE}" type="datetimeFigureOut">
              <a:rPr lang="en-IN" smtClean="0"/>
              <a:t>10-09-2022</a:t>
            </a:fld>
            <a:endParaRPr lang="en-IN"/>
          </a:p>
        </p:txBody>
      </p:sp>
      <p:sp>
        <p:nvSpPr>
          <p:cNvPr id="6" name="Footer Placeholder 5">
            <a:extLst>
              <a:ext uri="{FF2B5EF4-FFF2-40B4-BE49-F238E27FC236}">
                <a16:creationId xmlns:a16="http://schemas.microsoft.com/office/drawing/2014/main" id="{1BDDA85D-AA69-579A-0238-A261CD96F5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805209-2742-EC3C-6F96-21FF1622AD8A}"/>
              </a:ext>
            </a:extLst>
          </p:cNvPr>
          <p:cNvSpPr>
            <a:spLocks noGrp="1"/>
          </p:cNvSpPr>
          <p:nvPr>
            <p:ph type="sldNum" sz="quarter" idx="12"/>
          </p:nvPr>
        </p:nvSpPr>
        <p:spPr/>
        <p:txBody>
          <a:bodyPr/>
          <a:lstStyle/>
          <a:p>
            <a:fld id="{5E9C13A6-E09A-4992-AA16-28D747D45816}" type="slidenum">
              <a:rPr lang="en-IN" smtClean="0"/>
              <a:t>‹#›</a:t>
            </a:fld>
            <a:endParaRPr lang="en-IN"/>
          </a:p>
        </p:txBody>
      </p:sp>
    </p:spTree>
    <p:extLst>
      <p:ext uri="{BB962C8B-B14F-4D97-AF65-F5344CB8AC3E}">
        <p14:creationId xmlns:p14="http://schemas.microsoft.com/office/powerpoint/2010/main" val="1097602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5972-7FE5-F0E1-DA73-0E3E887C98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36DF1FA-3824-E3CC-AFAD-DED8DA99D1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1BC78BB-9930-1EEC-050A-77F9BD4218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689FD2-606C-0A58-A504-0833493BC2EB}"/>
              </a:ext>
            </a:extLst>
          </p:cNvPr>
          <p:cNvSpPr>
            <a:spLocks noGrp="1"/>
          </p:cNvSpPr>
          <p:nvPr>
            <p:ph type="dt" sz="half" idx="10"/>
          </p:nvPr>
        </p:nvSpPr>
        <p:spPr/>
        <p:txBody>
          <a:bodyPr/>
          <a:lstStyle/>
          <a:p>
            <a:fld id="{48A8552B-99A7-41A3-BAFC-93869CE0B3DE}" type="datetimeFigureOut">
              <a:rPr lang="en-IN" smtClean="0"/>
              <a:t>10-09-2022</a:t>
            </a:fld>
            <a:endParaRPr lang="en-IN"/>
          </a:p>
        </p:txBody>
      </p:sp>
      <p:sp>
        <p:nvSpPr>
          <p:cNvPr id="6" name="Footer Placeholder 5">
            <a:extLst>
              <a:ext uri="{FF2B5EF4-FFF2-40B4-BE49-F238E27FC236}">
                <a16:creationId xmlns:a16="http://schemas.microsoft.com/office/drawing/2014/main" id="{E1881E7B-BB84-DC66-315F-75A8E1A0BB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417B99-35AF-D4D6-4EE2-56B16A3E892C}"/>
              </a:ext>
            </a:extLst>
          </p:cNvPr>
          <p:cNvSpPr>
            <a:spLocks noGrp="1"/>
          </p:cNvSpPr>
          <p:nvPr>
            <p:ph type="sldNum" sz="quarter" idx="12"/>
          </p:nvPr>
        </p:nvSpPr>
        <p:spPr/>
        <p:txBody>
          <a:bodyPr/>
          <a:lstStyle/>
          <a:p>
            <a:fld id="{5E9C13A6-E09A-4992-AA16-28D747D45816}" type="slidenum">
              <a:rPr lang="en-IN" smtClean="0"/>
              <a:t>‹#›</a:t>
            </a:fld>
            <a:endParaRPr lang="en-IN"/>
          </a:p>
        </p:txBody>
      </p:sp>
    </p:spTree>
    <p:extLst>
      <p:ext uri="{BB962C8B-B14F-4D97-AF65-F5344CB8AC3E}">
        <p14:creationId xmlns:p14="http://schemas.microsoft.com/office/powerpoint/2010/main" val="3331947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B8BE1D-AB73-7094-37EC-4C815D7B03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1A88B0-DFBF-F102-79C4-53F337185F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4EF2A1-F023-8605-D976-C89C270984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552B-99A7-41A3-BAFC-93869CE0B3DE}" type="datetimeFigureOut">
              <a:rPr lang="en-IN" smtClean="0"/>
              <a:t>10-09-2022</a:t>
            </a:fld>
            <a:endParaRPr lang="en-IN"/>
          </a:p>
        </p:txBody>
      </p:sp>
      <p:sp>
        <p:nvSpPr>
          <p:cNvPr id="5" name="Footer Placeholder 4">
            <a:extLst>
              <a:ext uri="{FF2B5EF4-FFF2-40B4-BE49-F238E27FC236}">
                <a16:creationId xmlns:a16="http://schemas.microsoft.com/office/drawing/2014/main" id="{F02B2ECB-FC67-8DC4-D492-CA7F8B5B8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694C344-8F9A-0403-9945-0BB8DF2A1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C13A6-E09A-4992-AA16-28D747D45816}" type="slidenum">
              <a:rPr lang="en-IN" smtClean="0"/>
              <a:t>‹#›</a:t>
            </a:fld>
            <a:endParaRPr lang="en-IN"/>
          </a:p>
        </p:txBody>
      </p:sp>
    </p:spTree>
    <p:extLst>
      <p:ext uri="{BB962C8B-B14F-4D97-AF65-F5344CB8AC3E}">
        <p14:creationId xmlns:p14="http://schemas.microsoft.com/office/powerpoint/2010/main" val="3187202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datasets/utsavk02/battery-data-set"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hyperlink" Target="https://www.linkedin.com/in/kunal-saurabh-b521781b5/" TargetMode="External"/><Relationship Id="rId5" Type="http://schemas.openxmlformats.org/officeDocument/2006/relationships/image" Target="../media/image12.png"/><Relationship Id="rId4" Type="http://schemas.openxmlformats.org/officeDocument/2006/relationships/hyperlink" Target="https://www.linkedin.com/in/nitesh-bhardwaj-6a1573a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bfsi.economictimes.indiatimes.com/news/insurance/as-evs-catch-fire-insurance-firms-face-pricing-risk/9146396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geotab.com/blog/ev-battery-health/"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ciencedirect.com/science/article/abs/pii/S1755008422000436"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1620-4461-2B62-E8CE-5A1287A6A596}"/>
              </a:ext>
            </a:extLst>
          </p:cNvPr>
          <p:cNvSpPr>
            <a:spLocks noGrp="1"/>
          </p:cNvSpPr>
          <p:nvPr>
            <p:ph type="ctrTitle"/>
          </p:nvPr>
        </p:nvSpPr>
        <p:spPr/>
        <p:txBody>
          <a:bodyPr/>
          <a:lstStyle/>
          <a:p>
            <a:r>
              <a:rPr lang="en-GB" dirty="0" err="1">
                <a:solidFill>
                  <a:srgbClr val="92D050"/>
                </a:solidFill>
                <a:latin typeface="+mn-lt"/>
              </a:rPr>
              <a:t>DecodeEV</a:t>
            </a:r>
            <a:r>
              <a:rPr lang="en-GB" dirty="0">
                <a:latin typeface="+mn-lt"/>
              </a:rPr>
              <a:t> Hackathon</a:t>
            </a:r>
            <a:endParaRPr lang="en-IN" dirty="0">
              <a:latin typeface="+mn-lt"/>
            </a:endParaRPr>
          </a:p>
        </p:txBody>
      </p:sp>
      <p:sp>
        <p:nvSpPr>
          <p:cNvPr id="3" name="Subtitle 2">
            <a:extLst>
              <a:ext uri="{FF2B5EF4-FFF2-40B4-BE49-F238E27FC236}">
                <a16:creationId xmlns:a16="http://schemas.microsoft.com/office/drawing/2014/main" id="{24B2448B-2C14-6118-A29F-BE6D1456F782}"/>
              </a:ext>
            </a:extLst>
          </p:cNvPr>
          <p:cNvSpPr>
            <a:spLocks noGrp="1"/>
          </p:cNvSpPr>
          <p:nvPr>
            <p:ph type="subTitle" idx="1"/>
          </p:nvPr>
        </p:nvSpPr>
        <p:spPr/>
        <p:txBody>
          <a:bodyPr/>
          <a:lstStyle/>
          <a:p>
            <a:r>
              <a:rPr lang="en-GB" dirty="0"/>
              <a:t>Team - </a:t>
            </a:r>
            <a:r>
              <a:rPr lang="en-GB" dirty="0" err="1">
                <a:solidFill>
                  <a:schemeClr val="accent1"/>
                </a:solidFill>
              </a:rPr>
              <a:t>Xcellerator</a:t>
            </a:r>
            <a:endParaRPr lang="en-IN" dirty="0">
              <a:solidFill>
                <a:schemeClr val="accent1"/>
              </a:solidFill>
            </a:endParaRPr>
          </a:p>
        </p:txBody>
      </p:sp>
    </p:spTree>
    <p:extLst>
      <p:ext uri="{BB962C8B-B14F-4D97-AF65-F5344CB8AC3E}">
        <p14:creationId xmlns:p14="http://schemas.microsoft.com/office/powerpoint/2010/main" val="263152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010F-875A-ADB6-6793-325067B7F1F7}"/>
              </a:ext>
            </a:extLst>
          </p:cNvPr>
          <p:cNvSpPr>
            <a:spLocks noGrp="1"/>
          </p:cNvSpPr>
          <p:nvPr>
            <p:ph type="title"/>
          </p:nvPr>
        </p:nvSpPr>
        <p:spPr>
          <a:xfrm>
            <a:off x="903514" y="293873"/>
            <a:ext cx="10515600" cy="1325563"/>
          </a:xfrm>
        </p:spPr>
        <p:txBody>
          <a:bodyPr>
            <a:normAutofit/>
          </a:bodyPr>
          <a:lstStyle/>
          <a:p>
            <a:pPr>
              <a:lnSpc>
                <a:spcPct val="107000"/>
              </a:lnSpc>
              <a:spcAft>
                <a:spcPts val="800"/>
              </a:spcAft>
            </a:pPr>
            <a:r>
              <a:rPr lang="en-GB" sz="4400" dirty="0">
                <a:effectLst/>
                <a:latin typeface="Calibri" panose="020F0502020204030204" pitchFamily="34" charset="0"/>
                <a:ea typeface="Calibri" panose="020F0502020204030204" pitchFamily="34" charset="0"/>
                <a:cs typeface="Times New Roman" panose="02020603050405020304" pitchFamily="18" charset="0"/>
              </a:rPr>
              <a:t>Heatmap</a:t>
            </a:r>
            <a:endParaRPr lang="en-IN" dirty="0"/>
          </a:p>
        </p:txBody>
      </p:sp>
      <p:pic>
        <p:nvPicPr>
          <p:cNvPr id="4" name="Picture 3">
            <a:extLst>
              <a:ext uri="{FF2B5EF4-FFF2-40B4-BE49-F238E27FC236}">
                <a16:creationId xmlns:a16="http://schemas.microsoft.com/office/drawing/2014/main" id="{5C46ACB6-9A1C-8FE9-61F4-C298E7FD1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128" y="1681965"/>
            <a:ext cx="6515223" cy="4801961"/>
          </a:xfrm>
          <a:prstGeom prst="rect">
            <a:avLst/>
          </a:prstGeom>
        </p:spPr>
      </p:pic>
      <p:sp>
        <p:nvSpPr>
          <p:cNvPr id="7" name="TextBox 6">
            <a:extLst>
              <a:ext uri="{FF2B5EF4-FFF2-40B4-BE49-F238E27FC236}">
                <a16:creationId xmlns:a16="http://schemas.microsoft.com/office/drawing/2014/main" id="{AD33D5B4-47E9-D967-9743-4044E0953ED1}"/>
              </a:ext>
            </a:extLst>
          </p:cNvPr>
          <p:cNvSpPr txBox="1"/>
          <p:nvPr/>
        </p:nvSpPr>
        <p:spPr>
          <a:xfrm>
            <a:off x="8787740" y="2446317"/>
            <a:ext cx="2980707" cy="923330"/>
          </a:xfrm>
          <a:prstGeom prst="rect">
            <a:avLst/>
          </a:prstGeom>
          <a:noFill/>
        </p:spPr>
        <p:txBody>
          <a:bodyPr wrap="square" rtlCol="0">
            <a:spAutoFit/>
          </a:bodyPr>
          <a:lstStyle/>
          <a:p>
            <a:r>
              <a:rPr lang="en-GB" b="1" dirty="0" err="1"/>
              <a:t>Voltage_measured</a:t>
            </a:r>
            <a:r>
              <a:rPr lang="en-GB" dirty="0"/>
              <a:t> is highly negatively related to </a:t>
            </a:r>
            <a:r>
              <a:rPr lang="en-GB" b="1" dirty="0" err="1"/>
              <a:t>temperature_measured</a:t>
            </a:r>
            <a:endParaRPr lang="en-IN" b="1" dirty="0"/>
          </a:p>
        </p:txBody>
      </p:sp>
      <p:sp>
        <p:nvSpPr>
          <p:cNvPr id="8" name="TextBox 7">
            <a:extLst>
              <a:ext uri="{FF2B5EF4-FFF2-40B4-BE49-F238E27FC236}">
                <a16:creationId xmlns:a16="http://schemas.microsoft.com/office/drawing/2014/main" id="{1535CCEA-2840-E475-F9A8-9E5F75069F9B}"/>
              </a:ext>
            </a:extLst>
          </p:cNvPr>
          <p:cNvSpPr txBox="1"/>
          <p:nvPr/>
        </p:nvSpPr>
        <p:spPr>
          <a:xfrm>
            <a:off x="7167748" y="6094112"/>
            <a:ext cx="4384208" cy="276999"/>
          </a:xfrm>
          <a:prstGeom prst="rect">
            <a:avLst/>
          </a:prstGeom>
          <a:noFill/>
        </p:spPr>
        <p:txBody>
          <a:bodyPr wrap="square">
            <a:spAutoFit/>
          </a:bodyPr>
          <a:lstStyle/>
          <a:p>
            <a:r>
              <a:rPr lang="en-IN" sz="1200" dirty="0"/>
              <a:t>Ref </a:t>
            </a:r>
            <a:r>
              <a:rPr lang="en-IN" sz="1200" dirty="0">
                <a:hlinkClick r:id="rId3"/>
              </a:rPr>
              <a:t>https://www.kaggle.com/datasets/utsavk02/battery-data-set</a:t>
            </a:r>
            <a:endParaRPr lang="en-IN" sz="1200" dirty="0"/>
          </a:p>
        </p:txBody>
      </p:sp>
    </p:spTree>
    <p:extLst>
      <p:ext uri="{BB962C8B-B14F-4D97-AF65-F5344CB8AC3E}">
        <p14:creationId xmlns:p14="http://schemas.microsoft.com/office/powerpoint/2010/main" val="2817357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08CD7-C177-63C8-88EB-7828EA7E957F}"/>
              </a:ext>
            </a:extLst>
          </p:cNvPr>
          <p:cNvSpPr>
            <a:spLocks noGrp="1"/>
          </p:cNvSpPr>
          <p:nvPr>
            <p:ph type="title"/>
          </p:nvPr>
        </p:nvSpPr>
        <p:spPr>
          <a:xfrm>
            <a:off x="416952" y="347312"/>
            <a:ext cx="10515600" cy="519587"/>
          </a:xfrm>
        </p:spPr>
        <p:txBody>
          <a:bodyPr>
            <a:noAutofit/>
          </a:bodyPr>
          <a:lstStyle/>
          <a:p>
            <a:r>
              <a:rPr lang="en-GB" sz="4000" dirty="0">
                <a:latin typeface="+mn-lt"/>
              </a:rPr>
              <a:t>Data Fields for Telemetry Analysis</a:t>
            </a:r>
            <a:endParaRPr lang="en-IN" sz="4000" dirty="0">
              <a:latin typeface="+mn-lt"/>
            </a:endParaRPr>
          </a:p>
        </p:txBody>
      </p:sp>
      <p:sp>
        <p:nvSpPr>
          <p:cNvPr id="7" name="Rectangle 2">
            <a:extLst>
              <a:ext uri="{FF2B5EF4-FFF2-40B4-BE49-F238E27FC236}">
                <a16:creationId xmlns:a16="http://schemas.microsoft.com/office/drawing/2014/main" id="{D038604B-C1E7-4D16-F72C-C24122613FD5}"/>
              </a:ext>
            </a:extLst>
          </p:cNvPr>
          <p:cNvSpPr>
            <a:spLocks noChangeArrowheads="1"/>
          </p:cNvSpPr>
          <p:nvPr/>
        </p:nvSpPr>
        <p:spPr bwMode="auto">
          <a:xfrm>
            <a:off x="351639" y="990775"/>
            <a:ext cx="574436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cycle</a:t>
            </a:r>
            <a:r>
              <a:rPr kumimoji="0" lang="en-US" altLang="en-US" sz="1600" b="0" i="0" u="none" strike="noStrike" cap="none" normalizeH="0" baseline="0" dirty="0">
                <a:ln>
                  <a:noFill/>
                </a:ln>
                <a:solidFill>
                  <a:schemeClr val="tx1"/>
                </a:solidFill>
                <a:effectLst/>
              </a:rPr>
              <a:t>: top level structure array containing the charge, discharge and impedance operations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type</a:t>
            </a:r>
            <a:r>
              <a:rPr kumimoji="0" lang="en-US" altLang="en-US" sz="1600" b="0" i="0" u="none" strike="noStrike" cap="none" normalizeH="0" baseline="0" dirty="0">
                <a:ln>
                  <a:noFill/>
                </a:ln>
                <a:solidFill>
                  <a:schemeClr val="tx1"/>
                </a:solidFill>
                <a:effectLst/>
              </a:rPr>
              <a:t>: operation type, can be charge, discharge or impedance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ambient_temperature</a:t>
            </a:r>
            <a:r>
              <a:rPr kumimoji="0" lang="en-US" altLang="en-US" sz="1600" b="0" i="0" u="none" strike="noStrike" cap="none" normalizeH="0" baseline="0" dirty="0">
                <a:ln>
                  <a:noFill/>
                </a:ln>
                <a:solidFill>
                  <a:schemeClr val="tx1"/>
                </a:solidFill>
                <a:effectLst/>
              </a:rPr>
              <a:t>: ambient temperature (degree 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time</a:t>
            </a:r>
            <a:r>
              <a:rPr kumimoji="0" lang="en-US" altLang="en-US" sz="1600" b="0" i="0" u="none" strike="noStrike" cap="none" normalizeH="0" baseline="0" dirty="0">
                <a:ln>
                  <a:noFill/>
                </a:ln>
                <a:solidFill>
                  <a:schemeClr val="tx1"/>
                </a:solidFill>
                <a:effectLst/>
              </a:rPr>
              <a:t>: the date and time of the start of the cycle, in MATLAB date vector format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data</a:t>
            </a:r>
            <a:r>
              <a:rPr kumimoji="0" lang="en-US" altLang="en-US" sz="1600" b="0" i="0" u="none" strike="noStrike" cap="none" normalizeH="0" baseline="0" dirty="0">
                <a:ln>
                  <a:noFill/>
                </a:ln>
                <a:solidFill>
                  <a:schemeClr val="tx1"/>
                </a:solidFill>
                <a:effectLst/>
              </a:rPr>
              <a:t>: data structure containing the measurements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B050"/>
                </a:solidFill>
                <a:effectLst/>
              </a:rPr>
              <a:t>for charge the fields are: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Voltage_measured</a:t>
            </a:r>
            <a:r>
              <a:rPr kumimoji="0" lang="en-US" altLang="en-US" sz="1600" b="0" i="0" u="none" strike="noStrike" cap="none" normalizeH="0" baseline="0" dirty="0">
                <a:ln>
                  <a:noFill/>
                </a:ln>
                <a:solidFill>
                  <a:schemeClr val="tx1"/>
                </a:solidFill>
                <a:effectLst/>
              </a:rPr>
              <a:t>: Battery terminal voltage (Volts)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Current_measured</a:t>
            </a:r>
            <a:r>
              <a:rPr kumimoji="0" lang="en-US" altLang="en-US" sz="1600" b="0" i="0" u="none" strike="noStrike" cap="none" normalizeH="0" baseline="0" dirty="0">
                <a:ln>
                  <a:noFill/>
                </a:ln>
                <a:solidFill>
                  <a:schemeClr val="tx1"/>
                </a:solidFill>
                <a:effectLst/>
              </a:rPr>
              <a:t>: Battery output current (Amps)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Temperature_measured</a:t>
            </a:r>
            <a:r>
              <a:rPr kumimoji="0" lang="en-US" altLang="en-US" sz="1600" b="0" i="0" u="none" strike="noStrike" cap="none" normalizeH="0" baseline="0" dirty="0">
                <a:ln>
                  <a:noFill/>
                </a:ln>
                <a:solidFill>
                  <a:schemeClr val="tx1"/>
                </a:solidFill>
                <a:effectLst/>
              </a:rPr>
              <a:t>: Battery temperature (degree 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Current_charge</a:t>
            </a:r>
            <a:r>
              <a:rPr kumimoji="0" lang="en-US" altLang="en-US" sz="1600" b="0" i="0" u="none" strike="noStrike" cap="none" normalizeH="0" baseline="0" dirty="0">
                <a:ln>
                  <a:noFill/>
                </a:ln>
                <a:solidFill>
                  <a:schemeClr val="tx1"/>
                </a:solidFill>
                <a:effectLst/>
              </a:rPr>
              <a:t>: Current measured at charger (Amps)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Voltage_charge</a:t>
            </a:r>
            <a:r>
              <a:rPr kumimoji="0" lang="en-US" altLang="en-US" sz="1600" b="0" i="0" u="none" strike="noStrike" cap="none" normalizeH="0" baseline="0" dirty="0">
                <a:ln>
                  <a:noFill/>
                </a:ln>
                <a:solidFill>
                  <a:schemeClr val="tx1"/>
                </a:solidFill>
                <a:effectLst/>
              </a:rPr>
              <a:t>: Voltage measured at charger (Volts)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Time</a:t>
            </a:r>
            <a:r>
              <a:rPr kumimoji="0" lang="en-US" altLang="en-US" sz="1600" b="0" i="0" u="none" strike="noStrike" cap="none" normalizeH="0" baseline="0" dirty="0">
                <a:ln>
                  <a:noFill/>
                </a:ln>
                <a:solidFill>
                  <a:schemeClr val="tx1"/>
                </a:solidFill>
                <a:effectLst/>
              </a:rPr>
              <a:t>: Time vector for the cycle (secs) </a:t>
            </a:r>
          </a:p>
        </p:txBody>
      </p:sp>
      <p:sp>
        <p:nvSpPr>
          <p:cNvPr id="3" name="Rectangle 2">
            <a:extLst>
              <a:ext uri="{FF2B5EF4-FFF2-40B4-BE49-F238E27FC236}">
                <a16:creationId xmlns:a16="http://schemas.microsoft.com/office/drawing/2014/main" id="{F26F38FE-C93D-3B29-6176-7AE33CE94840}"/>
              </a:ext>
            </a:extLst>
          </p:cNvPr>
          <p:cNvSpPr>
            <a:spLocks noChangeArrowheads="1"/>
          </p:cNvSpPr>
          <p:nvPr/>
        </p:nvSpPr>
        <p:spPr bwMode="auto">
          <a:xfrm>
            <a:off x="6442364" y="944609"/>
            <a:ext cx="552862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2"/>
                </a:solidFill>
                <a:effectLst/>
              </a:rPr>
              <a:t>for discharge the fields are: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Voltage_measured</a:t>
            </a:r>
            <a:r>
              <a:rPr kumimoji="0" lang="en-US" altLang="en-US" sz="1600" b="1" i="0" u="none" strike="noStrike" cap="none" normalizeH="0" baseline="0" dirty="0">
                <a:ln>
                  <a:noFill/>
                </a:ln>
                <a:solidFill>
                  <a:schemeClr val="tx1"/>
                </a:solidFill>
                <a:effectLst/>
              </a:rPr>
              <a:t>: </a:t>
            </a:r>
            <a:r>
              <a:rPr kumimoji="0" lang="en-US" altLang="en-US" sz="1600" b="0" i="0" u="none" strike="noStrike" cap="none" normalizeH="0" baseline="0" dirty="0">
                <a:ln>
                  <a:noFill/>
                </a:ln>
                <a:solidFill>
                  <a:schemeClr val="tx1"/>
                </a:solidFill>
                <a:effectLst/>
              </a:rPr>
              <a:t>Battery terminal voltage (Volts)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Current_measured</a:t>
            </a:r>
            <a:r>
              <a:rPr kumimoji="0" lang="en-US" altLang="en-US" sz="1600" b="0" i="0" u="none" strike="noStrike" cap="none" normalizeH="0" baseline="0" dirty="0">
                <a:ln>
                  <a:noFill/>
                </a:ln>
                <a:solidFill>
                  <a:schemeClr val="tx1"/>
                </a:solidFill>
                <a:effectLst/>
              </a:rPr>
              <a:t>: Battery output current (Amps)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Temperature_measured</a:t>
            </a:r>
            <a:r>
              <a:rPr kumimoji="0" lang="en-US" altLang="en-US" sz="1600" b="0" i="0" u="none" strike="noStrike" cap="none" normalizeH="0" baseline="0" dirty="0">
                <a:ln>
                  <a:noFill/>
                </a:ln>
                <a:solidFill>
                  <a:schemeClr val="tx1"/>
                </a:solidFill>
                <a:effectLst/>
              </a:rPr>
              <a:t>: Battery temperature (degree 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Current_charge</a:t>
            </a:r>
            <a:r>
              <a:rPr kumimoji="0" lang="en-US" altLang="en-US" sz="1600" b="0" i="0" u="none" strike="noStrike" cap="none" normalizeH="0" baseline="0" dirty="0">
                <a:ln>
                  <a:noFill/>
                </a:ln>
                <a:solidFill>
                  <a:schemeClr val="tx1"/>
                </a:solidFill>
                <a:effectLst/>
              </a:rPr>
              <a:t>: Current measured at load (Amps)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Voltage_charge</a:t>
            </a:r>
            <a:r>
              <a:rPr kumimoji="0" lang="en-US" altLang="en-US" sz="1600" b="0" i="0" u="none" strike="noStrike" cap="none" normalizeH="0" baseline="0" dirty="0">
                <a:ln>
                  <a:noFill/>
                </a:ln>
                <a:solidFill>
                  <a:schemeClr val="tx1"/>
                </a:solidFill>
                <a:effectLst/>
              </a:rPr>
              <a:t>: Voltage measured at load (Volts)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Time</a:t>
            </a:r>
            <a:r>
              <a:rPr kumimoji="0" lang="en-US" altLang="en-US" sz="1600" b="0" i="0" u="none" strike="noStrike" cap="none" normalizeH="0" baseline="0" dirty="0">
                <a:ln>
                  <a:noFill/>
                </a:ln>
                <a:solidFill>
                  <a:schemeClr val="tx1"/>
                </a:solidFill>
                <a:effectLst/>
              </a:rPr>
              <a:t>: Time vector for the cycle (secs)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Capacity</a:t>
            </a:r>
            <a:r>
              <a:rPr kumimoji="0" lang="en-US" altLang="en-US" sz="1600" b="0" i="0" u="none" strike="noStrike" cap="none" normalizeH="0" baseline="0" dirty="0">
                <a:ln>
                  <a:noFill/>
                </a:ln>
                <a:solidFill>
                  <a:schemeClr val="tx1"/>
                </a:solidFill>
                <a:effectLst/>
              </a:rPr>
              <a:t>: Battery capacity (</a:t>
            </a:r>
            <a:r>
              <a:rPr kumimoji="0" lang="en-US" altLang="en-US" sz="1600" b="0" i="0" u="none" strike="noStrike" cap="none" normalizeH="0" baseline="0" dirty="0" err="1">
                <a:ln>
                  <a:noFill/>
                </a:ln>
                <a:solidFill>
                  <a:schemeClr val="tx1"/>
                </a:solidFill>
                <a:effectLst/>
              </a:rPr>
              <a:t>Ahr</a:t>
            </a:r>
            <a:r>
              <a:rPr kumimoji="0" lang="en-US" altLang="en-US" sz="16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for discharge till 2.7V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1"/>
                </a:solidFill>
                <a:effectLst/>
              </a:rPr>
              <a:t>for impedance the fields are: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Sense_current</a:t>
            </a:r>
            <a:r>
              <a:rPr kumimoji="0" lang="en-US" altLang="en-US" sz="1600" b="0" i="0" u="none" strike="noStrike" cap="none" normalizeH="0" baseline="0" dirty="0">
                <a:ln>
                  <a:noFill/>
                </a:ln>
                <a:solidFill>
                  <a:schemeClr val="tx1"/>
                </a:solidFill>
                <a:effectLst/>
              </a:rPr>
              <a:t>: Current in sense branch (Amps)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Battery_current</a:t>
            </a:r>
            <a:r>
              <a:rPr kumimoji="0" lang="en-US" altLang="en-US" sz="1600" b="0" i="0" u="none" strike="noStrike" cap="none" normalizeH="0" baseline="0" dirty="0">
                <a:ln>
                  <a:noFill/>
                </a:ln>
                <a:solidFill>
                  <a:schemeClr val="tx1"/>
                </a:solidFill>
                <a:effectLst/>
              </a:rPr>
              <a:t>: Current in battery branch (Amps)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Current_ratio</a:t>
            </a:r>
            <a:r>
              <a:rPr kumimoji="0" lang="en-US" altLang="en-US" sz="1600" b="0" i="0" u="none" strike="noStrike" cap="none" normalizeH="0" baseline="0" dirty="0">
                <a:ln>
                  <a:noFill/>
                </a:ln>
                <a:solidFill>
                  <a:schemeClr val="tx1"/>
                </a:solidFill>
                <a:effectLst/>
              </a:rPr>
              <a:t>: Ratio of the above currents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Battery_impedance</a:t>
            </a:r>
            <a:r>
              <a:rPr kumimoji="0" lang="en-US" altLang="en-US" sz="1600" b="0" i="0" u="none" strike="noStrike" cap="none" normalizeH="0" baseline="0" dirty="0">
                <a:ln>
                  <a:noFill/>
                </a:ln>
                <a:solidFill>
                  <a:schemeClr val="tx1"/>
                </a:solidFill>
                <a:effectLst/>
              </a:rPr>
              <a:t>: Battery impedance (Ohms) computed from raw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chemeClr val="tx1"/>
                </a:solidFill>
                <a:effectLst/>
              </a:rPr>
              <a:t>Rectified_impedance</a:t>
            </a:r>
            <a:r>
              <a:rPr kumimoji="0" lang="en-US" altLang="en-US" sz="1600" b="0" i="0" u="none" strike="noStrike" cap="none" normalizeH="0" baseline="0" dirty="0">
                <a:ln>
                  <a:noFill/>
                </a:ln>
                <a:solidFill>
                  <a:schemeClr val="tx1"/>
                </a:solidFill>
                <a:effectLst/>
              </a:rPr>
              <a:t>: Calibrated and smoothed battery impedance (Ohms) </a:t>
            </a:r>
          </a:p>
        </p:txBody>
      </p:sp>
      <p:sp>
        <p:nvSpPr>
          <p:cNvPr id="5" name="TextBox 4">
            <a:extLst>
              <a:ext uri="{FF2B5EF4-FFF2-40B4-BE49-F238E27FC236}">
                <a16:creationId xmlns:a16="http://schemas.microsoft.com/office/drawing/2014/main" id="{043F46B0-0DAC-C6E0-FA6C-13F527EC1E31}"/>
              </a:ext>
            </a:extLst>
          </p:cNvPr>
          <p:cNvSpPr txBox="1"/>
          <p:nvPr/>
        </p:nvSpPr>
        <p:spPr>
          <a:xfrm>
            <a:off x="276754" y="4941028"/>
            <a:ext cx="5397998" cy="1569660"/>
          </a:xfrm>
          <a:prstGeom prst="rect">
            <a:avLst/>
          </a:prstGeom>
          <a:noFill/>
        </p:spPr>
        <p:txBody>
          <a:bodyPr wrap="square" rtlCol="0">
            <a:spAutoFit/>
          </a:bodyPr>
          <a:lstStyle/>
          <a:p>
            <a:r>
              <a:rPr lang="en-GB" sz="1600" b="1" dirty="0">
                <a:solidFill>
                  <a:srgbClr val="FF0000"/>
                </a:solidFill>
              </a:rPr>
              <a:t>Additional Data </a:t>
            </a:r>
          </a:p>
          <a:p>
            <a:r>
              <a:rPr lang="en-GB" sz="1600" b="1" dirty="0"/>
              <a:t>Humidity</a:t>
            </a:r>
            <a:r>
              <a:rPr lang="en-GB" sz="1600" dirty="0"/>
              <a:t>: Humidity of environment</a:t>
            </a:r>
          </a:p>
          <a:p>
            <a:r>
              <a:rPr lang="en-GB" sz="1600" b="1" dirty="0"/>
              <a:t>Tire Traction</a:t>
            </a:r>
            <a:r>
              <a:rPr lang="en-GB" sz="1600" dirty="0"/>
              <a:t>: Under-inflated tires, wear out tires</a:t>
            </a:r>
          </a:p>
          <a:p>
            <a:r>
              <a:rPr lang="en-GB" sz="1600" b="1" dirty="0"/>
              <a:t>High Speed</a:t>
            </a:r>
            <a:r>
              <a:rPr lang="en-GB" sz="1600" dirty="0"/>
              <a:t>: High Speed</a:t>
            </a:r>
          </a:p>
          <a:p>
            <a:r>
              <a:rPr lang="en-GB" sz="1600" b="1" dirty="0"/>
              <a:t>Payload</a:t>
            </a:r>
            <a:r>
              <a:rPr lang="en-GB" sz="1600" dirty="0"/>
              <a:t>: Motor has to work to offset to weight </a:t>
            </a:r>
          </a:p>
          <a:p>
            <a:r>
              <a:rPr lang="en-GB" sz="1600" b="1" dirty="0"/>
              <a:t>Terrain: </a:t>
            </a:r>
            <a:r>
              <a:rPr lang="en-GB" sz="1600" dirty="0"/>
              <a:t>Climbing terrain</a:t>
            </a:r>
            <a:endParaRPr lang="en-IN" sz="1600" b="1" dirty="0"/>
          </a:p>
        </p:txBody>
      </p:sp>
    </p:spTree>
    <p:extLst>
      <p:ext uri="{BB962C8B-B14F-4D97-AF65-F5344CB8AC3E}">
        <p14:creationId xmlns:p14="http://schemas.microsoft.com/office/powerpoint/2010/main" val="208520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7EE6-03CA-8D4C-71D5-60691EE54289}"/>
              </a:ext>
            </a:extLst>
          </p:cNvPr>
          <p:cNvSpPr>
            <a:spLocks noGrp="1"/>
          </p:cNvSpPr>
          <p:nvPr>
            <p:ph type="title"/>
          </p:nvPr>
        </p:nvSpPr>
        <p:spPr>
          <a:xfrm>
            <a:off x="489284" y="70352"/>
            <a:ext cx="10515600" cy="1325563"/>
          </a:xfrm>
        </p:spPr>
        <p:txBody>
          <a:bodyPr>
            <a:normAutofit/>
          </a:bodyPr>
          <a:lstStyle/>
          <a:p>
            <a:r>
              <a:rPr lang="en-GB" sz="4000" dirty="0">
                <a:latin typeface="+mn-lt"/>
              </a:rPr>
              <a:t>Demonstration of Data Collection using IoT</a:t>
            </a:r>
            <a:endParaRPr lang="en-IN" sz="4000" dirty="0">
              <a:latin typeface="+mn-lt"/>
            </a:endParaRPr>
          </a:p>
        </p:txBody>
      </p:sp>
      <p:pic>
        <p:nvPicPr>
          <p:cNvPr id="5" name="Picture 4">
            <a:extLst>
              <a:ext uri="{FF2B5EF4-FFF2-40B4-BE49-F238E27FC236}">
                <a16:creationId xmlns:a16="http://schemas.microsoft.com/office/drawing/2014/main" id="{96D7B69B-CD27-5456-600A-0D9612A3D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253" y="1117266"/>
            <a:ext cx="6805950" cy="4351087"/>
          </a:xfrm>
          <a:prstGeom prst="rect">
            <a:avLst/>
          </a:prstGeom>
        </p:spPr>
      </p:pic>
      <p:pic>
        <p:nvPicPr>
          <p:cNvPr id="7" name="Picture 6">
            <a:extLst>
              <a:ext uri="{FF2B5EF4-FFF2-40B4-BE49-F238E27FC236}">
                <a16:creationId xmlns:a16="http://schemas.microsoft.com/office/drawing/2014/main" id="{4FE25F6A-7BB1-91A0-17CC-5BB890962A67}"/>
              </a:ext>
            </a:extLst>
          </p:cNvPr>
          <p:cNvPicPr>
            <a:picLocks noChangeAspect="1"/>
          </p:cNvPicPr>
          <p:nvPr/>
        </p:nvPicPr>
        <p:blipFill>
          <a:blip r:embed="rId3"/>
          <a:stretch>
            <a:fillRect/>
          </a:stretch>
        </p:blipFill>
        <p:spPr>
          <a:xfrm>
            <a:off x="6927656" y="2797342"/>
            <a:ext cx="4944215" cy="1510883"/>
          </a:xfrm>
          <a:prstGeom prst="rect">
            <a:avLst/>
          </a:prstGeom>
        </p:spPr>
      </p:pic>
    </p:spTree>
    <p:extLst>
      <p:ext uri="{BB962C8B-B14F-4D97-AF65-F5344CB8AC3E}">
        <p14:creationId xmlns:p14="http://schemas.microsoft.com/office/powerpoint/2010/main" val="87000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010F-875A-ADB6-6793-325067B7F1F7}"/>
              </a:ext>
            </a:extLst>
          </p:cNvPr>
          <p:cNvSpPr>
            <a:spLocks noGrp="1"/>
          </p:cNvSpPr>
          <p:nvPr>
            <p:ph type="title"/>
          </p:nvPr>
        </p:nvSpPr>
        <p:spPr>
          <a:xfrm>
            <a:off x="499753" y="222622"/>
            <a:ext cx="10515600" cy="1325563"/>
          </a:xfrm>
        </p:spPr>
        <p:txBody>
          <a:bodyPr>
            <a:normAutofit/>
          </a:bodyPr>
          <a:lstStyle/>
          <a:p>
            <a:pPr>
              <a:lnSpc>
                <a:spcPct val="107000"/>
              </a:lnSpc>
              <a:spcAft>
                <a:spcPts val="800"/>
              </a:spcAft>
            </a:pPr>
            <a:r>
              <a:rPr lang="en-GB" sz="4000" dirty="0">
                <a:latin typeface="+mn-lt"/>
              </a:rPr>
              <a:t>Risk Calculation Hypothesis</a:t>
            </a:r>
            <a:endParaRPr lang="en-IN" sz="4000" dirty="0">
              <a:latin typeface="+mn-lt"/>
            </a:endParaRPr>
          </a:p>
        </p:txBody>
      </p:sp>
      <p:sp>
        <p:nvSpPr>
          <p:cNvPr id="3" name="TextBox 2">
            <a:extLst>
              <a:ext uri="{FF2B5EF4-FFF2-40B4-BE49-F238E27FC236}">
                <a16:creationId xmlns:a16="http://schemas.microsoft.com/office/drawing/2014/main" id="{74565154-58FB-463C-FA64-469CF8D3681D}"/>
              </a:ext>
            </a:extLst>
          </p:cNvPr>
          <p:cNvSpPr txBox="1"/>
          <p:nvPr/>
        </p:nvSpPr>
        <p:spPr>
          <a:xfrm>
            <a:off x="3140685" y="1933195"/>
            <a:ext cx="6471063" cy="3016210"/>
          </a:xfrm>
          <a:prstGeom prst="rect">
            <a:avLst/>
          </a:prstGeom>
          <a:noFill/>
        </p:spPr>
        <p:txBody>
          <a:bodyPr wrap="square" rtlCol="0">
            <a:spAutoFit/>
          </a:bodyPr>
          <a:lstStyle/>
          <a:p>
            <a:r>
              <a:rPr lang="en-GB" sz="2800" b="1" dirty="0">
                <a:solidFill>
                  <a:srgbClr val="00B050"/>
                </a:solidFill>
              </a:rPr>
              <a:t>Using RUL Prediction</a:t>
            </a:r>
          </a:p>
          <a:p>
            <a:r>
              <a:rPr lang="en-GB" dirty="0"/>
              <a:t>No. of Charging Cycle of Battery: </a:t>
            </a:r>
            <a:r>
              <a:rPr lang="en-GB" b="1" dirty="0"/>
              <a:t>P </a:t>
            </a:r>
            <a:r>
              <a:rPr lang="en-GB" dirty="0"/>
              <a:t>Cycles</a:t>
            </a:r>
          </a:p>
          <a:p>
            <a:r>
              <a:rPr lang="en-GB" dirty="0"/>
              <a:t>No. of Elapsed Charging Cycle of Battery: </a:t>
            </a:r>
            <a:r>
              <a:rPr lang="en-GB" b="1" dirty="0"/>
              <a:t>E </a:t>
            </a:r>
            <a:r>
              <a:rPr lang="en-GB" dirty="0"/>
              <a:t>Cycles</a:t>
            </a:r>
            <a:endParaRPr lang="en-GB" b="1" dirty="0"/>
          </a:p>
          <a:p>
            <a:r>
              <a:rPr lang="en-GB" dirty="0"/>
              <a:t>No. of Months it took to discharge to Level </a:t>
            </a:r>
            <a:r>
              <a:rPr lang="en-GB" b="1" dirty="0"/>
              <a:t>‘E’ : M </a:t>
            </a:r>
            <a:r>
              <a:rPr lang="en-GB" dirty="0"/>
              <a:t>months</a:t>
            </a:r>
          </a:p>
          <a:p>
            <a:r>
              <a:rPr lang="en-GB" dirty="0"/>
              <a:t>Predicted Elapsed Charging Cycle left in Battery (RUL): </a:t>
            </a:r>
            <a:r>
              <a:rPr lang="en-GB" b="1" dirty="0"/>
              <a:t>L </a:t>
            </a:r>
            <a:r>
              <a:rPr lang="en-GB" dirty="0"/>
              <a:t>Cycles</a:t>
            </a:r>
            <a:endParaRPr lang="en-GB" b="1" dirty="0"/>
          </a:p>
          <a:p>
            <a:endParaRPr lang="en-GB" b="1" dirty="0"/>
          </a:p>
          <a:p>
            <a:r>
              <a:rPr lang="en-GB" dirty="0"/>
              <a:t>Degradation rate per month = </a:t>
            </a:r>
            <a:r>
              <a:rPr lang="en-GB" b="1" dirty="0"/>
              <a:t>E/M = D </a:t>
            </a:r>
            <a:r>
              <a:rPr lang="en-GB" dirty="0"/>
              <a:t>rate</a:t>
            </a:r>
            <a:endParaRPr lang="en-GB" b="1" dirty="0"/>
          </a:p>
          <a:p>
            <a:r>
              <a:rPr lang="en-GB" dirty="0"/>
              <a:t>Remaining time left (Considering Usage Patter) : (</a:t>
            </a:r>
            <a:r>
              <a:rPr lang="en-GB" b="1" dirty="0"/>
              <a:t>P-L</a:t>
            </a:r>
            <a:r>
              <a:rPr lang="en-GB" dirty="0"/>
              <a:t>)/</a:t>
            </a:r>
            <a:r>
              <a:rPr lang="en-GB" b="1" dirty="0"/>
              <a:t>D </a:t>
            </a:r>
            <a:r>
              <a:rPr lang="en-GB" dirty="0"/>
              <a:t>months</a:t>
            </a:r>
          </a:p>
          <a:p>
            <a:endParaRPr lang="en-GB" dirty="0"/>
          </a:p>
          <a:p>
            <a:endParaRPr lang="en-IN" dirty="0"/>
          </a:p>
        </p:txBody>
      </p:sp>
      <p:sp>
        <p:nvSpPr>
          <p:cNvPr id="4" name="TextBox 3">
            <a:extLst>
              <a:ext uri="{FF2B5EF4-FFF2-40B4-BE49-F238E27FC236}">
                <a16:creationId xmlns:a16="http://schemas.microsoft.com/office/drawing/2014/main" id="{1A8BE564-5005-8B42-053E-8CCED52D9742}"/>
              </a:ext>
            </a:extLst>
          </p:cNvPr>
          <p:cNvSpPr txBox="1"/>
          <p:nvPr/>
        </p:nvSpPr>
        <p:spPr>
          <a:xfrm>
            <a:off x="1759318" y="5201794"/>
            <a:ext cx="8673363" cy="461665"/>
          </a:xfrm>
          <a:prstGeom prst="rect">
            <a:avLst/>
          </a:prstGeom>
          <a:noFill/>
        </p:spPr>
        <p:txBody>
          <a:bodyPr wrap="square" rtlCol="0">
            <a:spAutoFit/>
          </a:bodyPr>
          <a:lstStyle/>
          <a:p>
            <a:r>
              <a:rPr lang="en-GB" sz="2400" b="1" dirty="0"/>
              <a:t>Similar degradation rate can be calculated </a:t>
            </a:r>
            <a:r>
              <a:rPr lang="en-GB" sz="2400" b="1" dirty="0">
                <a:solidFill>
                  <a:srgbClr val="00B050"/>
                </a:solidFill>
              </a:rPr>
              <a:t>using SOH Prediction</a:t>
            </a:r>
            <a:endParaRPr lang="en-GB" dirty="0"/>
          </a:p>
        </p:txBody>
      </p:sp>
    </p:spTree>
    <p:extLst>
      <p:ext uri="{BB962C8B-B14F-4D97-AF65-F5344CB8AC3E}">
        <p14:creationId xmlns:p14="http://schemas.microsoft.com/office/powerpoint/2010/main" val="2108176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010F-875A-ADB6-6793-325067B7F1F7}"/>
              </a:ext>
            </a:extLst>
          </p:cNvPr>
          <p:cNvSpPr>
            <a:spLocks noGrp="1"/>
          </p:cNvSpPr>
          <p:nvPr>
            <p:ph type="title"/>
          </p:nvPr>
        </p:nvSpPr>
        <p:spPr>
          <a:xfrm>
            <a:off x="499753" y="222622"/>
            <a:ext cx="10515600" cy="1325563"/>
          </a:xfrm>
        </p:spPr>
        <p:txBody>
          <a:bodyPr>
            <a:normAutofit fontScale="90000"/>
          </a:bodyPr>
          <a:lstStyle/>
          <a:p>
            <a:pPr>
              <a:lnSpc>
                <a:spcPct val="107000"/>
              </a:lnSpc>
              <a:spcAft>
                <a:spcPts val="800"/>
              </a:spcAft>
            </a:pPr>
            <a:r>
              <a:rPr lang="en-GB" sz="4000" dirty="0">
                <a:latin typeface="+mn-lt"/>
              </a:rPr>
              <a:t>Why does warranty life can not be only measure to evaluate Risk ?</a:t>
            </a:r>
            <a:endParaRPr lang="en-IN" sz="4000" dirty="0">
              <a:latin typeface="+mn-lt"/>
            </a:endParaRPr>
          </a:p>
        </p:txBody>
      </p:sp>
      <p:pic>
        <p:nvPicPr>
          <p:cNvPr id="6" name="Picture 5">
            <a:extLst>
              <a:ext uri="{FF2B5EF4-FFF2-40B4-BE49-F238E27FC236}">
                <a16:creationId xmlns:a16="http://schemas.microsoft.com/office/drawing/2014/main" id="{065AE044-33C9-5581-D5D9-A9590A11AE35}"/>
              </a:ext>
            </a:extLst>
          </p:cNvPr>
          <p:cNvPicPr>
            <a:picLocks noChangeAspect="1"/>
          </p:cNvPicPr>
          <p:nvPr/>
        </p:nvPicPr>
        <p:blipFill>
          <a:blip r:embed="rId2"/>
          <a:stretch>
            <a:fillRect/>
          </a:stretch>
        </p:blipFill>
        <p:spPr>
          <a:xfrm>
            <a:off x="6096000" y="2118866"/>
            <a:ext cx="5427379" cy="3189404"/>
          </a:xfrm>
          <a:prstGeom prst="rect">
            <a:avLst/>
          </a:prstGeom>
        </p:spPr>
      </p:pic>
      <p:sp>
        <p:nvSpPr>
          <p:cNvPr id="7" name="TextBox 6">
            <a:extLst>
              <a:ext uri="{FF2B5EF4-FFF2-40B4-BE49-F238E27FC236}">
                <a16:creationId xmlns:a16="http://schemas.microsoft.com/office/drawing/2014/main" id="{542E93BF-7FC0-54F1-3F79-5E8EB270D670}"/>
              </a:ext>
            </a:extLst>
          </p:cNvPr>
          <p:cNvSpPr txBox="1"/>
          <p:nvPr/>
        </p:nvSpPr>
        <p:spPr>
          <a:xfrm>
            <a:off x="499753" y="2000992"/>
            <a:ext cx="5165766" cy="1477328"/>
          </a:xfrm>
          <a:prstGeom prst="rect">
            <a:avLst/>
          </a:prstGeom>
          <a:noFill/>
        </p:spPr>
        <p:txBody>
          <a:bodyPr wrap="square" rtlCol="0">
            <a:spAutoFit/>
          </a:bodyPr>
          <a:lstStyle/>
          <a:p>
            <a:r>
              <a:rPr lang="en-GB" dirty="0"/>
              <a:t>As Battery protection buffers control the usable state of charge window for an EV, only </a:t>
            </a:r>
            <a:r>
              <a:rPr lang="en-GB" b="1" dirty="0"/>
              <a:t>Telemetry data analysis of battery </a:t>
            </a:r>
            <a:r>
              <a:rPr lang="en-GB" dirty="0"/>
              <a:t>and </a:t>
            </a:r>
            <a:r>
              <a:rPr lang="en-GB" b="1" dirty="0"/>
              <a:t>Over-the-Air Updates of firmware </a:t>
            </a:r>
            <a:r>
              <a:rPr lang="en-GB" dirty="0"/>
              <a:t>can change the protection buffers in order to expand battery RUL.</a:t>
            </a:r>
            <a:endParaRPr lang="en-IN" dirty="0"/>
          </a:p>
        </p:txBody>
      </p:sp>
      <p:sp>
        <p:nvSpPr>
          <p:cNvPr id="8" name="TextBox 7">
            <a:extLst>
              <a:ext uri="{FF2B5EF4-FFF2-40B4-BE49-F238E27FC236}">
                <a16:creationId xmlns:a16="http://schemas.microsoft.com/office/drawing/2014/main" id="{21772E9A-0488-5766-FB45-03894F6BD234}"/>
              </a:ext>
            </a:extLst>
          </p:cNvPr>
          <p:cNvSpPr txBox="1"/>
          <p:nvPr/>
        </p:nvSpPr>
        <p:spPr>
          <a:xfrm>
            <a:off x="499753" y="3713568"/>
            <a:ext cx="5165766" cy="923330"/>
          </a:xfrm>
          <a:prstGeom prst="rect">
            <a:avLst/>
          </a:prstGeom>
          <a:noFill/>
        </p:spPr>
        <p:txBody>
          <a:bodyPr wrap="square" rtlCol="0">
            <a:spAutoFit/>
          </a:bodyPr>
          <a:lstStyle/>
          <a:p>
            <a:r>
              <a:rPr lang="en-GB" dirty="0"/>
              <a:t>Frequency of full charge cycle (Usage) can vary from a </a:t>
            </a:r>
            <a:r>
              <a:rPr lang="en-GB" b="1" dirty="0"/>
              <a:t>personal EV </a:t>
            </a:r>
            <a:r>
              <a:rPr lang="en-GB" dirty="0"/>
              <a:t>and public </a:t>
            </a:r>
            <a:r>
              <a:rPr lang="en-GB" b="1" dirty="0"/>
              <a:t>EV (Cabs), </a:t>
            </a:r>
            <a:r>
              <a:rPr lang="en-GB" dirty="0"/>
              <a:t>which directly reduces the RUL of Battery. (Warranty Adjustment)</a:t>
            </a:r>
            <a:endParaRPr lang="en-IN" dirty="0"/>
          </a:p>
        </p:txBody>
      </p:sp>
    </p:spTree>
    <p:extLst>
      <p:ext uri="{BB962C8B-B14F-4D97-AF65-F5344CB8AC3E}">
        <p14:creationId xmlns:p14="http://schemas.microsoft.com/office/powerpoint/2010/main" val="3943222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010F-875A-ADB6-6793-325067B7F1F7}"/>
              </a:ext>
            </a:extLst>
          </p:cNvPr>
          <p:cNvSpPr>
            <a:spLocks noGrp="1"/>
          </p:cNvSpPr>
          <p:nvPr>
            <p:ph type="title"/>
          </p:nvPr>
        </p:nvSpPr>
        <p:spPr>
          <a:xfrm>
            <a:off x="499753" y="222622"/>
            <a:ext cx="10515600" cy="1325563"/>
          </a:xfrm>
        </p:spPr>
        <p:txBody>
          <a:bodyPr>
            <a:normAutofit/>
          </a:bodyPr>
          <a:lstStyle/>
          <a:p>
            <a:pPr>
              <a:lnSpc>
                <a:spcPct val="107000"/>
              </a:lnSpc>
              <a:spcAft>
                <a:spcPts val="800"/>
              </a:spcAft>
            </a:pPr>
            <a:r>
              <a:rPr lang="en-GB" sz="4000" dirty="0">
                <a:latin typeface="+mn-lt"/>
              </a:rPr>
              <a:t>For Real Time/Batch Telemetry Data Analysis</a:t>
            </a:r>
            <a:endParaRPr lang="en-IN" sz="4000" dirty="0">
              <a:latin typeface="+mn-lt"/>
            </a:endParaRPr>
          </a:p>
        </p:txBody>
      </p:sp>
      <p:sp>
        <p:nvSpPr>
          <p:cNvPr id="5" name="TextBox 4">
            <a:extLst>
              <a:ext uri="{FF2B5EF4-FFF2-40B4-BE49-F238E27FC236}">
                <a16:creationId xmlns:a16="http://schemas.microsoft.com/office/drawing/2014/main" id="{AF3F2710-BFD8-D852-E1CB-01E18F6B6230}"/>
              </a:ext>
            </a:extLst>
          </p:cNvPr>
          <p:cNvSpPr txBox="1"/>
          <p:nvPr/>
        </p:nvSpPr>
        <p:spPr>
          <a:xfrm>
            <a:off x="4715150" y="6266046"/>
            <a:ext cx="2567178" cy="369332"/>
          </a:xfrm>
          <a:prstGeom prst="rect">
            <a:avLst/>
          </a:prstGeom>
          <a:noFill/>
        </p:spPr>
        <p:txBody>
          <a:bodyPr wrap="none" rtlCol="0">
            <a:spAutoFit/>
          </a:bodyPr>
          <a:lstStyle/>
          <a:p>
            <a:r>
              <a:rPr lang="en-GB" b="1" dirty="0"/>
              <a:t>Azure Cloud Architecture</a:t>
            </a:r>
            <a:endParaRPr lang="en-IN" b="1" dirty="0"/>
          </a:p>
        </p:txBody>
      </p:sp>
      <p:grpSp>
        <p:nvGrpSpPr>
          <p:cNvPr id="14" name="Group 13">
            <a:extLst>
              <a:ext uri="{FF2B5EF4-FFF2-40B4-BE49-F238E27FC236}">
                <a16:creationId xmlns:a16="http://schemas.microsoft.com/office/drawing/2014/main" id="{CA2DCC83-F6BA-1216-27E9-146A82FFEA3B}"/>
              </a:ext>
            </a:extLst>
          </p:cNvPr>
          <p:cNvGrpSpPr/>
          <p:nvPr/>
        </p:nvGrpSpPr>
        <p:grpSpPr>
          <a:xfrm>
            <a:off x="1190412" y="1343818"/>
            <a:ext cx="9616653" cy="4907704"/>
            <a:chOff x="1398700" y="1275689"/>
            <a:chExt cx="9616653" cy="4907704"/>
          </a:xfrm>
        </p:grpSpPr>
        <p:pic>
          <p:nvPicPr>
            <p:cNvPr id="10" name="Picture 9">
              <a:extLst>
                <a:ext uri="{FF2B5EF4-FFF2-40B4-BE49-F238E27FC236}">
                  <a16:creationId xmlns:a16="http://schemas.microsoft.com/office/drawing/2014/main" id="{6104605D-502B-15EB-4587-12832D005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8700" y="1275689"/>
              <a:ext cx="9616653" cy="4907704"/>
            </a:xfrm>
            <a:prstGeom prst="rect">
              <a:avLst/>
            </a:prstGeom>
          </p:spPr>
        </p:pic>
        <p:sp>
          <p:nvSpPr>
            <p:cNvPr id="11" name="TextBox 10">
              <a:extLst>
                <a:ext uri="{FF2B5EF4-FFF2-40B4-BE49-F238E27FC236}">
                  <a16:creationId xmlns:a16="http://schemas.microsoft.com/office/drawing/2014/main" id="{0D28A6DF-0DEF-7C0A-39C8-EE34E5392E40}"/>
                </a:ext>
              </a:extLst>
            </p:cNvPr>
            <p:cNvSpPr txBox="1"/>
            <p:nvPr/>
          </p:nvSpPr>
          <p:spPr>
            <a:xfrm>
              <a:off x="1870364" y="1548185"/>
              <a:ext cx="1822862" cy="230832"/>
            </a:xfrm>
            <a:prstGeom prst="rect">
              <a:avLst/>
            </a:prstGeom>
            <a:noFill/>
          </p:spPr>
          <p:txBody>
            <a:bodyPr wrap="square" rtlCol="0">
              <a:spAutoFit/>
            </a:bodyPr>
            <a:lstStyle/>
            <a:p>
              <a:r>
                <a:rPr lang="en-GB" sz="900" b="1" dirty="0"/>
                <a:t>Realtime Telemetry Data of EV</a:t>
              </a:r>
              <a:endParaRPr lang="en-IN" sz="900" b="1" dirty="0"/>
            </a:p>
          </p:txBody>
        </p:sp>
        <p:sp>
          <p:nvSpPr>
            <p:cNvPr id="12" name="TextBox 11">
              <a:extLst>
                <a:ext uri="{FF2B5EF4-FFF2-40B4-BE49-F238E27FC236}">
                  <a16:creationId xmlns:a16="http://schemas.microsoft.com/office/drawing/2014/main" id="{2DAA3404-7523-2A01-8345-42E01924B6ED}"/>
                </a:ext>
              </a:extLst>
            </p:cNvPr>
            <p:cNvSpPr txBox="1"/>
            <p:nvPr/>
          </p:nvSpPr>
          <p:spPr>
            <a:xfrm>
              <a:off x="1638795" y="3614125"/>
              <a:ext cx="2250374" cy="230832"/>
            </a:xfrm>
            <a:prstGeom prst="rect">
              <a:avLst/>
            </a:prstGeom>
            <a:noFill/>
          </p:spPr>
          <p:txBody>
            <a:bodyPr wrap="square" rtlCol="0">
              <a:spAutoFit/>
            </a:bodyPr>
            <a:lstStyle/>
            <a:p>
              <a:r>
                <a:rPr lang="en-GB" sz="900" b="1" dirty="0"/>
                <a:t>Offline Generated Data Sync (Batch) of EV</a:t>
              </a:r>
              <a:endParaRPr lang="en-IN" sz="900" b="1" dirty="0"/>
            </a:p>
          </p:txBody>
        </p:sp>
        <p:sp>
          <p:nvSpPr>
            <p:cNvPr id="13" name="TextBox 12">
              <a:extLst>
                <a:ext uri="{FF2B5EF4-FFF2-40B4-BE49-F238E27FC236}">
                  <a16:creationId xmlns:a16="http://schemas.microsoft.com/office/drawing/2014/main" id="{F6F78F8F-6B45-8E84-1BAE-5442EADE028F}"/>
                </a:ext>
              </a:extLst>
            </p:cNvPr>
            <p:cNvSpPr txBox="1"/>
            <p:nvPr/>
          </p:nvSpPr>
          <p:spPr>
            <a:xfrm>
              <a:off x="1604159" y="4062050"/>
              <a:ext cx="865908" cy="1077218"/>
            </a:xfrm>
            <a:prstGeom prst="rect">
              <a:avLst/>
            </a:prstGeom>
            <a:noFill/>
          </p:spPr>
          <p:txBody>
            <a:bodyPr wrap="square" rtlCol="0">
              <a:spAutoFit/>
            </a:bodyPr>
            <a:lstStyle/>
            <a:p>
              <a:r>
                <a:rPr lang="en-GB" sz="800" dirty="0"/>
                <a:t>Battery Telemetry, Driving Behaviour, Ambient Temperature and Humidity etc.</a:t>
              </a:r>
              <a:endParaRPr lang="en-IN" sz="800" dirty="0"/>
            </a:p>
          </p:txBody>
        </p:sp>
      </p:grpSp>
    </p:spTree>
    <p:extLst>
      <p:ext uri="{BB962C8B-B14F-4D97-AF65-F5344CB8AC3E}">
        <p14:creationId xmlns:p14="http://schemas.microsoft.com/office/powerpoint/2010/main" val="888416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010F-875A-ADB6-6793-325067B7F1F7}"/>
              </a:ext>
            </a:extLst>
          </p:cNvPr>
          <p:cNvSpPr>
            <a:spLocks noGrp="1"/>
          </p:cNvSpPr>
          <p:nvPr>
            <p:ph type="title"/>
          </p:nvPr>
        </p:nvSpPr>
        <p:spPr>
          <a:xfrm>
            <a:off x="499753" y="222622"/>
            <a:ext cx="10515600" cy="1325563"/>
          </a:xfrm>
        </p:spPr>
        <p:txBody>
          <a:bodyPr>
            <a:normAutofit/>
          </a:bodyPr>
          <a:lstStyle/>
          <a:p>
            <a:pPr>
              <a:lnSpc>
                <a:spcPct val="107000"/>
              </a:lnSpc>
              <a:spcAft>
                <a:spcPts val="800"/>
              </a:spcAft>
            </a:pPr>
            <a:r>
              <a:rPr lang="en-GB" sz="4000" dirty="0">
                <a:latin typeface="+mn-lt"/>
              </a:rPr>
              <a:t>For Real Time/Batch Telemetry Data Analysis</a:t>
            </a:r>
            <a:endParaRPr lang="en-IN" sz="4000" dirty="0">
              <a:latin typeface="+mn-lt"/>
            </a:endParaRPr>
          </a:p>
        </p:txBody>
      </p:sp>
      <p:sp>
        <p:nvSpPr>
          <p:cNvPr id="5" name="TextBox 4">
            <a:extLst>
              <a:ext uri="{FF2B5EF4-FFF2-40B4-BE49-F238E27FC236}">
                <a16:creationId xmlns:a16="http://schemas.microsoft.com/office/drawing/2014/main" id="{AF3F2710-BFD8-D852-E1CB-01E18F6B6230}"/>
              </a:ext>
            </a:extLst>
          </p:cNvPr>
          <p:cNvSpPr txBox="1"/>
          <p:nvPr/>
        </p:nvSpPr>
        <p:spPr>
          <a:xfrm>
            <a:off x="3467663" y="6266046"/>
            <a:ext cx="4579780" cy="369332"/>
          </a:xfrm>
          <a:prstGeom prst="rect">
            <a:avLst/>
          </a:prstGeom>
          <a:noFill/>
        </p:spPr>
        <p:txBody>
          <a:bodyPr wrap="none" rtlCol="0">
            <a:spAutoFit/>
          </a:bodyPr>
          <a:lstStyle/>
          <a:p>
            <a:r>
              <a:rPr lang="en-GB" b="1" dirty="0"/>
              <a:t>Demonstration of IoT Setup with varied speed</a:t>
            </a:r>
            <a:endParaRPr lang="en-IN" b="1" dirty="0"/>
          </a:p>
        </p:txBody>
      </p:sp>
      <p:pic>
        <p:nvPicPr>
          <p:cNvPr id="3" name="VID_20220910_225320">
            <a:hlinkClick r:id="" action="ppaction://media"/>
            <a:extLst>
              <a:ext uri="{FF2B5EF4-FFF2-40B4-BE49-F238E27FC236}">
                <a16:creationId xmlns:a16="http://schemas.microsoft.com/office/drawing/2014/main" id="{A575EB4B-A375-604B-1758-CEBAC6A930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91365" y="1323548"/>
            <a:ext cx="2732376" cy="4857557"/>
          </a:xfrm>
          <a:prstGeom prst="rect">
            <a:avLst/>
          </a:prstGeom>
        </p:spPr>
      </p:pic>
    </p:spTree>
    <p:extLst>
      <p:ext uri="{BB962C8B-B14F-4D97-AF65-F5344CB8AC3E}">
        <p14:creationId xmlns:p14="http://schemas.microsoft.com/office/powerpoint/2010/main" val="185248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010F-875A-ADB6-6793-325067B7F1F7}"/>
              </a:ext>
            </a:extLst>
          </p:cNvPr>
          <p:cNvSpPr>
            <a:spLocks noGrp="1"/>
          </p:cNvSpPr>
          <p:nvPr>
            <p:ph type="title"/>
          </p:nvPr>
        </p:nvSpPr>
        <p:spPr>
          <a:xfrm>
            <a:off x="499753" y="222622"/>
            <a:ext cx="3858491" cy="1325563"/>
          </a:xfrm>
        </p:spPr>
        <p:txBody>
          <a:bodyPr>
            <a:normAutofit/>
          </a:bodyPr>
          <a:lstStyle/>
          <a:p>
            <a:pPr>
              <a:lnSpc>
                <a:spcPct val="107000"/>
              </a:lnSpc>
              <a:spcAft>
                <a:spcPts val="800"/>
              </a:spcAft>
            </a:pPr>
            <a:r>
              <a:rPr lang="en-GB" sz="4000" dirty="0">
                <a:latin typeface="+mn-lt"/>
              </a:rPr>
              <a:t>Team Members</a:t>
            </a:r>
            <a:endParaRPr lang="en-IN" sz="4000" dirty="0">
              <a:latin typeface="+mn-lt"/>
            </a:endParaRPr>
          </a:p>
        </p:txBody>
      </p:sp>
      <p:pic>
        <p:nvPicPr>
          <p:cNvPr id="4" name="Picture 3">
            <a:extLst>
              <a:ext uri="{FF2B5EF4-FFF2-40B4-BE49-F238E27FC236}">
                <a16:creationId xmlns:a16="http://schemas.microsoft.com/office/drawing/2014/main" id="{4CFC9331-61BE-2865-8E0C-0F742B14B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089" y="2188505"/>
            <a:ext cx="1678378" cy="167837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7E9CD3C9-EB91-35EB-9872-6BF23C4B4561}"/>
              </a:ext>
            </a:extLst>
          </p:cNvPr>
          <p:cNvSpPr txBox="1"/>
          <p:nvPr/>
        </p:nvSpPr>
        <p:spPr>
          <a:xfrm>
            <a:off x="1019793" y="3972712"/>
            <a:ext cx="3050970" cy="830997"/>
          </a:xfrm>
          <a:prstGeom prst="rect">
            <a:avLst/>
          </a:prstGeom>
          <a:noFill/>
        </p:spPr>
        <p:txBody>
          <a:bodyPr wrap="square">
            <a:spAutoFit/>
          </a:bodyPr>
          <a:lstStyle/>
          <a:p>
            <a:pPr algn="ctr"/>
            <a:r>
              <a:rPr lang="en-GB" sz="1600" b="1" dirty="0"/>
              <a:t>Software/Data Engineer | GCP Data Engineer Certified | Azure Data Engineer Certified</a:t>
            </a:r>
            <a:endParaRPr lang="en-IN" sz="1600" b="1" dirty="0"/>
          </a:p>
        </p:txBody>
      </p:sp>
      <p:pic>
        <p:nvPicPr>
          <p:cNvPr id="15" name="Picture 14">
            <a:extLst>
              <a:ext uri="{FF2B5EF4-FFF2-40B4-BE49-F238E27FC236}">
                <a16:creationId xmlns:a16="http://schemas.microsoft.com/office/drawing/2014/main" id="{4ACB1D8C-59BC-D3CB-E49B-8674C4846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513" y="2208035"/>
            <a:ext cx="1639317" cy="16393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a:extLst>
              <a:ext uri="{FF2B5EF4-FFF2-40B4-BE49-F238E27FC236}">
                <a16:creationId xmlns:a16="http://schemas.microsoft.com/office/drawing/2014/main" id="{6438EF44-7F70-4CE9-4262-6D119E639CE3}"/>
              </a:ext>
            </a:extLst>
          </p:cNvPr>
          <p:cNvSpPr txBox="1"/>
          <p:nvPr/>
        </p:nvSpPr>
        <p:spPr>
          <a:xfrm>
            <a:off x="6261031" y="3874285"/>
            <a:ext cx="2878279" cy="830997"/>
          </a:xfrm>
          <a:prstGeom prst="rect">
            <a:avLst/>
          </a:prstGeom>
          <a:noFill/>
        </p:spPr>
        <p:txBody>
          <a:bodyPr wrap="square">
            <a:spAutoFit/>
          </a:bodyPr>
          <a:lstStyle/>
          <a:p>
            <a:pPr algn="ctr"/>
            <a:r>
              <a:rPr lang="en-IN" sz="1600" b="1" dirty="0"/>
              <a:t>Data Scientist | Senior Technical Lead | Senior IoT &amp; AI Product Development Advisor</a:t>
            </a:r>
          </a:p>
        </p:txBody>
      </p:sp>
      <p:pic>
        <p:nvPicPr>
          <p:cNvPr id="19" name="Picture 18">
            <a:hlinkClick r:id="rId4"/>
            <a:extLst>
              <a:ext uri="{FF2B5EF4-FFF2-40B4-BE49-F238E27FC236}">
                <a16:creationId xmlns:a16="http://schemas.microsoft.com/office/drawing/2014/main" id="{FCA0B864-83FF-9B3E-02F7-C803733159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5198" y="4784516"/>
            <a:ext cx="507599" cy="507599"/>
          </a:xfrm>
          <a:prstGeom prst="rect">
            <a:avLst/>
          </a:prstGeom>
        </p:spPr>
      </p:pic>
      <p:pic>
        <p:nvPicPr>
          <p:cNvPr id="22" name="Picture 21">
            <a:hlinkClick r:id="rId6"/>
            <a:extLst>
              <a:ext uri="{FF2B5EF4-FFF2-40B4-BE49-F238E27FC236}">
                <a16:creationId xmlns:a16="http://schemas.microsoft.com/office/drawing/2014/main" id="{E602160C-0CC0-FE59-5A99-21612D06C6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6370" y="4741050"/>
            <a:ext cx="507599" cy="507599"/>
          </a:xfrm>
          <a:prstGeom prst="rect">
            <a:avLst/>
          </a:prstGeom>
        </p:spPr>
      </p:pic>
    </p:spTree>
    <p:extLst>
      <p:ext uri="{BB962C8B-B14F-4D97-AF65-F5344CB8AC3E}">
        <p14:creationId xmlns:p14="http://schemas.microsoft.com/office/powerpoint/2010/main" val="2956233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010F-875A-ADB6-6793-325067B7F1F7}"/>
              </a:ext>
            </a:extLst>
          </p:cNvPr>
          <p:cNvSpPr>
            <a:spLocks noGrp="1"/>
          </p:cNvSpPr>
          <p:nvPr>
            <p:ph type="title"/>
          </p:nvPr>
        </p:nvSpPr>
        <p:spPr>
          <a:xfrm>
            <a:off x="4318164" y="2686752"/>
            <a:ext cx="3555671" cy="1325563"/>
          </a:xfrm>
        </p:spPr>
        <p:txBody>
          <a:bodyPr>
            <a:normAutofit/>
          </a:bodyPr>
          <a:lstStyle/>
          <a:p>
            <a:pPr algn="ctr">
              <a:lnSpc>
                <a:spcPct val="107000"/>
              </a:lnSpc>
              <a:spcAft>
                <a:spcPts val="800"/>
              </a:spcAft>
            </a:pPr>
            <a:r>
              <a:rPr lang="en-GB" sz="4000" dirty="0"/>
              <a:t>Thanks</a:t>
            </a:r>
            <a:endParaRPr lang="en-IN" sz="4000" dirty="0"/>
          </a:p>
        </p:txBody>
      </p:sp>
    </p:spTree>
    <p:extLst>
      <p:ext uri="{BB962C8B-B14F-4D97-AF65-F5344CB8AC3E}">
        <p14:creationId xmlns:p14="http://schemas.microsoft.com/office/powerpoint/2010/main" val="3400389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5B192-8C5D-7805-37DA-7F1348FB1C9A}"/>
              </a:ext>
            </a:extLst>
          </p:cNvPr>
          <p:cNvSpPr>
            <a:spLocks noGrp="1"/>
          </p:cNvSpPr>
          <p:nvPr>
            <p:ph type="title"/>
          </p:nvPr>
        </p:nvSpPr>
        <p:spPr>
          <a:xfrm>
            <a:off x="838200" y="2455182"/>
            <a:ext cx="10515600" cy="1325563"/>
          </a:xfrm>
        </p:spPr>
        <p:txBody>
          <a:bodyPr>
            <a:normAutofit fontScale="90000"/>
          </a:bodyPr>
          <a:lstStyle/>
          <a:p>
            <a:pPr algn="ctr"/>
            <a:r>
              <a:rPr lang="en-GB" dirty="0"/>
              <a:t>We are aware about </a:t>
            </a:r>
            <a:r>
              <a:rPr lang="en-GB" dirty="0">
                <a:solidFill>
                  <a:srgbClr val="92D050"/>
                </a:solidFill>
              </a:rPr>
              <a:t>EV</a:t>
            </a:r>
            <a:r>
              <a:rPr lang="en-GB" dirty="0"/>
              <a:t> adaptation limitation and challenges faced by </a:t>
            </a:r>
            <a:r>
              <a:rPr lang="en-GB" dirty="0">
                <a:solidFill>
                  <a:schemeClr val="accent2"/>
                </a:solidFill>
              </a:rPr>
              <a:t>Consumers</a:t>
            </a:r>
            <a:r>
              <a:rPr lang="en-GB" dirty="0"/>
              <a:t> and </a:t>
            </a:r>
            <a:r>
              <a:rPr lang="en-GB" dirty="0">
                <a:solidFill>
                  <a:schemeClr val="accent4"/>
                </a:solidFill>
              </a:rPr>
              <a:t>Manufacturers (OEMs)</a:t>
            </a:r>
            <a:endParaRPr lang="en-IN" dirty="0">
              <a:solidFill>
                <a:schemeClr val="accent4"/>
              </a:solidFill>
            </a:endParaRPr>
          </a:p>
        </p:txBody>
      </p:sp>
    </p:spTree>
    <p:extLst>
      <p:ext uri="{BB962C8B-B14F-4D97-AF65-F5344CB8AC3E}">
        <p14:creationId xmlns:p14="http://schemas.microsoft.com/office/powerpoint/2010/main" val="1459759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1CF9-5494-DCD1-ED6A-51E4844D8824}"/>
              </a:ext>
            </a:extLst>
          </p:cNvPr>
          <p:cNvSpPr>
            <a:spLocks noGrp="1"/>
          </p:cNvSpPr>
          <p:nvPr>
            <p:ph type="title"/>
          </p:nvPr>
        </p:nvSpPr>
        <p:spPr>
          <a:xfrm>
            <a:off x="1004455" y="1570471"/>
            <a:ext cx="10515600" cy="1325563"/>
          </a:xfrm>
        </p:spPr>
        <p:txBody>
          <a:bodyPr>
            <a:normAutofit fontScale="90000"/>
          </a:bodyPr>
          <a:lstStyle/>
          <a:p>
            <a:pPr algn="ctr"/>
            <a:r>
              <a:rPr lang="en-GB" dirty="0"/>
              <a:t>But</a:t>
            </a:r>
            <a:br>
              <a:rPr lang="en-GB" dirty="0"/>
            </a:br>
            <a:r>
              <a:rPr lang="en-GB" dirty="0"/>
              <a:t>there are other major stakeholders as well who are also struggling to adapt to this green transportation revolution</a:t>
            </a:r>
            <a:br>
              <a:rPr lang="en-GB" dirty="0"/>
            </a:br>
            <a:br>
              <a:rPr lang="en-GB" dirty="0"/>
            </a:br>
            <a:endParaRPr lang="en-IN" dirty="0"/>
          </a:p>
        </p:txBody>
      </p:sp>
      <p:sp>
        <p:nvSpPr>
          <p:cNvPr id="4" name="TextBox 3">
            <a:extLst>
              <a:ext uri="{FF2B5EF4-FFF2-40B4-BE49-F238E27FC236}">
                <a16:creationId xmlns:a16="http://schemas.microsoft.com/office/drawing/2014/main" id="{893296FE-A5EC-90C4-C792-774344D4819B}"/>
              </a:ext>
            </a:extLst>
          </p:cNvPr>
          <p:cNvSpPr txBox="1"/>
          <p:nvPr/>
        </p:nvSpPr>
        <p:spPr>
          <a:xfrm>
            <a:off x="3494111" y="3265714"/>
            <a:ext cx="6200031" cy="2246769"/>
          </a:xfrm>
          <a:prstGeom prst="rect">
            <a:avLst/>
          </a:prstGeom>
          <a:noFill/>
        </p:spPr>
        <p:txBody>
          <a:bodyPr wrap="none" rtlCol="0">
            <a:spAutoFit/>
          </a:bodyPr>
          <a:lstStyle/>
          <a:p>
            <a:pPr marL="457200" indent="-457200">
              <a:buFont typeface="Arial" panose="020B0604020202020204" pitchFamily="34" charset="0"/>
              <a:buChar char="•"/>
            </a:pPr>
            <a:r>
              <a:rPr lang="en-GB" sz="2800" dirty="0"/>
              <a:t>Automobile </a:t>
            </a:r>
            <a:r>
              <a:rPr lang="en-GB" sz="2800" b="1" dirty="0">
                <a:solidFill>
                  <a:schemeClr val="accent6"/>
                </a:solidFill>
              </a:rPr>
              <a:t>Insurance</a:t>
            </a:r>
            <a:r>
              <a:rPr lang="en-GB" sz="2800" dirty="0"/>
              <a:t> Companies</a:t>
            </a:r>
          </a:p>
          <a:p>
            <a:pPr marL="457200" indent="-457200">
              <a:buFont typeface="Arial" panose="020B0604020202020204" pitchFamily="34" charset="0"/>
              <a:buChar char="•"/>
            </a:pPr>
            <a:r>
              <a:rPr lang="en-GB" sz="2800" dirty="0"/>
              <a:t>Automobile </a:t>
            </a:r>
            <a:r>
              <a:rPr lang="en-GB" sz="2800" b="1" dirty="0">
                <a:solidFill>
                  <a:schemeClr val="accent1"/>
                </a:solidFill>
              </a:rPr>
              <a:t>Finance</a:t>
            </a:r>
            <a:r>
              <a:rPr lang="en-GB" sz="2800" dirty="0"/>
              <a:t> Companies</a:t>
            </a:r>
          </a:p>
          <a:p>
            <a:pPr marL="457200" indent="-457200">
              <a:buFont typeface="Arial" panose="020B0604020202020204" pitchFamily="34" charset="0"/>
              <a:buChar char="•"/>
            </a:pPr>
            <a:r>
              <a:rPr lang="en-GB" sz="2800" dirty="0"/>
              <a:t>Automobile</a:t>
            </a:r>
            <a:r>
              <a:rPr lang="en-GB" sz="2800" b="1" dirty="0"/>
              <a:t> </a:t>
            </a:r>
            <a:r>
              <a:rPr lang="en-GB" sz="2800" b="1" dirty="0">
                <a:solidFill>
                  <a:srgbClr val="FFC000"/>
                </a:solidFill>
              </a:rPr>
              <a:t>Resellers</a:t>
            </a:r>
          </a:p>
          <a:p>
            <a:pPr marL="457200" indent="-457200">
              <a:buFont typeface="Arial" panose="020B0604020202020204" pitchFamily="34" charset="0"/>
              <a:buChar char="•"/>
            </a:pPr>
            <a:r>
              <a:rPr lang="en-GB" sz="2800" b="1" dirty="0">
                <a:solidFill>
                  <a:srgbClr val="7030A0"/>
                </a:solidFill>
              </a:rPr>
              <a:t>Renting</a:t>
            </a:r>
            <a:r>
              <a:rPr lang="en-GB" sz="2800" dirty="0"/>
              <a:t> Companies</a:t>
            </a:r>
          </a:p>
          <a:p>
            <a:pPr marL="457200" indent="-457200">
              <a:buFont typeface="Arial" panose="020B0604020202020204" pitchFamily="34" charset="0"/>
              <a:buChar char="•"/>
            </a:pPr>
            <a:r>
              <a:rPr lang="en-GB" sz="2800" b="1" dirty="0">
                <a:solidFill>
                  <a:schemeClr val="tx1">
                    <a:lumMod val="65000"/>
                    <a:lumOff val="35000"/>
                  </a:schemeClr>
                </a:solidFill>
              </a:rPr>
              <a:t>Government</a:t>
            </a:r>
            <a:r>
              <a:rPr lang="en-GB" sz="2800" dirty="0"/>
              <a:t> Regulatory Organizations</a:t>
            </a:r>
            <a:endParaRPr lang="en-IN" sz="2800" dirty="0"/>
          </a:p>
        </p:txBody>
      </p:sp>
    </p:spTree>
    <p:extLst>
      <p:ext uri="{BB962C8B-B14F-4D97-AF65-F5344CB8AC3E}">
        <p14:creationId xmlns:p14="http://schemas.microsoft.com/office/powerpoint/2010/main" val="3007408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1C8DDC-C4B9-D3B2-B9AB-A3FF77C63034}"/>
              </a:ext>
            </a:extLst>
          </p:cNvPr>
          <p:cNvSpPr>
            <a:spLocks noGrp="1"/>
          </p:cNvSpPr>
          <p:nvPr>
            <p:ph idx="1"/>
          </p:nvPr>
        </p:nvSpPr>
        <p:spPr>
          <a:xfrm>
            <a:off x="778823" y="614342"/>
            <a:ext cx="10515600" cy="2253549"/>
          </a:xfrm>
        </p:spPr>
        <p:txBody>
          <a:bodyPr>
            <a:noAutofit/>
          </a:bodyPr>
          <a:lstStyle/>
          <a:p>
            <a:pPr marL="0" indent="0">
              <a:lnSpc>
                <a:spcPct val="107000"/>
              </a:lnSpc>
              <a:spcAft>
                <a:spcPts val="800"/>
              </a:spcAft>
              <a:buNone/>
            </a:pPr>
            <a:r>
              <a:rPr lang="en-GB" sz="2000" dirty="0">
                <a:effectLst/>
                <a:latin typeface="Calibri" panose="020F0502020204030204" pitchFamily="34" charset="0"/>
                <a:ea typeface="Calibri" panose="020F0502020204030204" pitchFamily="34" charset="0"/>
                <a:cs typeface="Times New Roman" panose="02020603050405020304" pitchFamily="18" charset="0"/>
              </a:rPr>
              <a:t>Automobiles with conventional fuel (Petrol &amp; Diesel) are provides years of data and it is easy to figure out the various cost around them such as –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Life Cycle Cost (Running Cost)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Insurance Premium Cost (A standard using Cubic Capacity CC)</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Deprecation Cost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sp>
        <p:nvSpPr>
          <p:cNvPr id="4" name="TextBox 3">
            <a:extLst>
              <a:ext uri="{FF2B5EF4-FFF2-40B4-BE49-F238E27FC236}">
                <a16:creationId xmlns:a16="http://schemas.microsoft.com/office/drawing/2014/main" id="{148B2994-2F4E-0E10-8EA3-3A361C718291}"/>
              </a:ext>
            </a:extLst>
          </p:cNvPr>
          <p:cNvSpPr txBox="1"/>
          <p:nvPr/>
        </p:nvSpPr>
        <p:spPr>
          <a:xfrm>
            <a:off x="778822" y="2998518"/>
            <a:ext cx="10193977" cy="2839111"/>
          </a:xfrm>
          <a:prstGeom prst="rect">
            <a:avLst/>
          </a:prstGeom>
          <a:noFill/>
        </p:spPr>
        <p:txBody>
          <a:bodyPr wrap="square" rtlCol="0">
            <a:spAutoFit/>
          </a:bodyPr>
          <a:lstStyle/>
          <a:p>
            <a:pPr>
              <a:lnSpc>
                <a:spcPct val="107000"/>
              </a:lnSpc>
              <a:spcAft>
                <a:spcPts val="1200"/>
              </a:spcAft>
            </a:pPr>
            <a:r>
              <a:rPr lang="en-GB"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Whereas, EV brings out challenges such as </a:t>
            </a:r>
            <a:r>
              <a:rPr lang="en-GB" sz="24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finding a way to price EV risk into mathematical models</a:t>
            </a:r>
            <a:r>
              <a:rPr lang="en-GB"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This stems primarily from the </a:t>
            </a:r>
            <a:r>
              <a:rPr lang="en-GB" sz="24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non-availability of data</a:t>
            </a:r>
            <a:r>
              <a:rPr lang="en-GB"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as no one has any previous experience in EVs and in determining the risks it entails. Insurance is all about averaging out risks and the premium is fixed on the basis mathematical models and years of data. </a:t>
            </a:r>
            <a:r>
              <a:rPr lang="en-GB" sz="2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At a relatively lower scale, this isn’t a as much of a problem, but as the shift to EVs hastens, pricing issues will become more prominent</a:t>
            </a:r>
            <a:r>
              <a:rPr lang="en-IN" sz="24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EE686D6-DFEC-2B57-58D2-578C9EB865DF}"/>
              </a:ext>
            </a:extLst>
          </p:cNvPr>
          <p:cNvSpPr txBox="1"/>
          <p:nvPr/>
        </p:nvSpPr>
        <p:spPr>
          <a:xfrm>
            <a:off x="778822" y="5919849"/>
            <a:ext cx="5658592" cy="781111"/>
          </a:xfrm>
          <a:prstGeom prst="rect">
            <a:avLst/>
          </a:prstGeom>
          <a:noFill/>
        </p:spPr>
        <p:txBody>
          <a:bodyPr wrap="square" rtlCol="0">
            <a:spAutoFit/>
          </a:bodyPr>
          <a:lstStyle/>
          <a:p>
            <a:pPr>
              <a:lnSpc>
                <a:spcPct val="107000"/>
              </a:lnSpc>
              <a:spcAft>
                <a:spcPts val="800"/>
              </a:spcAft>
            </a:pPr>
            <a:r>
              <a:rPr lang="en-IN"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Ref</a:t>
            </a:r>
            <a:br>
              <a:rPr lang="en-IN" sz="9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br>
            <a:r>
              <a:rPr lang="en-IN" sz="900" u="sng"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https://bfsi.economictimes.indiatimes.com/news/insurance/as-evs-catch-fire-insurance-firms-face-pricing-risk/91463960</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GB" sz="900" dirty="0">
                <a:effectLst/>
                <a:latin typeface="Calibri" panose="020F0502020204030204" pitchFamily="34" charset="0"/>
                <a:ea typeface="Calibri" panose="020F0502020204030204" pitchFamily="34" charset="0"/>
                <a:cs typeface="Times New Roman" panose="02020603050405020304" pitchFamily="18" charset="0"/>
              </a:rPr>
              <a:t>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566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DC257-907B-1B54-FEDC-0D0BECD8014E}"/>
              </a:ext>
            </a:extLst>
          </p:cNvPr>
          <p:cNvSpPr>
            <a:spLocks noGrp="1"/>
          </p:cNvSpPr>
          <p:nvPr>
            <p:ph idx="1"/>
          </p:nvPr>
        </p:nvSpPr>
        <p:spPr>
          <a:xfrm>
            <a:off x="731323" y="400586"/>
            <a:ext cx="10515600" cy="3601398"/>
          </a:xfrm>
        </p:spPr>
        <p:txBody>
          <a:bodyPr/>
          <a:lstStyle/>
          <a:p>
            <a:pPr marL="0" indent="0">
              <a:buNone/>
            </a:pPr>
            <a:r>
              <a:rPr lang="en-GB" dirty="0"/>
              <a:t>Following are the field data/factors which play significant role in risk/price modelling of an EV Vehicle in Usage – </a:t>
            </a:r>
            <a:br>
              <a:rPr lang="en-GB" dirty="0"/>
            </a:br>
            <a:endParaRPr lang="en-IN" dirty="0"/>
          </a:p>
        </p:txBody>
      </p:sp>
      <p:sp>
        <p:nvSpPr>
          <p:cNvPr id="4" name="TextBox 3">
            <a:extLst>
              <a:ext uri="{FF2B5EF4-FFF2-40B4-BE49-F238E27FC236}">
                <a16:creationId xmlns:a16="http://schemas.microsoft.com/office/drawing/2014/main" id="{04C0CDAE-0801-6061-1DF2-BCB22B9FBACD}"/>
              </a:ext>
            </a:extLst>
          </p:cNvPr>
          <p:cNvSpPr txBox="1"/>
          <p:nvPr/>
        </p:nvSpPr>
        <p:spPr>
          <a:xfrm>
            <a:off x="731323" y="1543102"/>
            <a:ext cx="9226137" cy="3453574"/>
          </a:xfrm>
          <a:prstGeom prst="rect">
            <a:avLst/>
          </a:prstGeom>
          <a:noFill/>
        </p:spPr>
        <p:txBody>
          <a:bodyPr wrap="square" rtlCol="0">
            <a:spAutoFit/>
          </a:bodyPr>
          <a:lstStyle/>
          <a:p>
            <a:pPr marL="342900" lvl="0" indent="-342900">
              <a:lnSpc>
                <a:spcPct val="107000"/>
              </a:lnSpc>
              <a:spcAft>
                <a:spcPts val="1200"/>
              </a:spcAft>
              <a:buFont typeface="Times New Roman" panose="02020603050405020304" pitchFamily="18" charset="0"/>
              <a:buChar char="-"/>
            </a:pPr>
            <a:r>
              <a:rPr lang="en-GB" sz="2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Impact of </a:t>
            </a:r>
            <a:r>
              <a:rPr lang="en-GB" sz="28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rPr>
              <a:t>Geographical location </a:t>
            </a:r>
            <a:r>
              <a:rPr lang="en-GB" sz="2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and various </a:t>
            </a:r>
            <a:r>
              <a:rPr lang="en-GB" sz="2800" dirty="0">
                <a:solidFill>
                  <a:srgbClr val="FFC000"/>
                </a:solidFill>
                <a:effectLst/>
                <a:latin typeface="Calibri" panose="020F0502020204030204" pitchFamily="34" charset="0"/>
                <a:ea typeface="Times New Roman" panose="02020603050405020304" pitchFamily="18" charset="0"/>
                <a:cs typeface="Times New Roman" panose="02020603050405020304" pitchFamily="18" charset="0"/>
              </a:rPr>
              <a:t>climate affects </a:t>
            </a:r>
            <a:r>
              <a:rPr lang="en-GB" sz="2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the Battery performance</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1200"/>
              </a:spcAft>
              <a:buFont typeface="Times New Roman" panose="02020603050405020304" pitchFamily="18" charset="0"/>
              <a:buChar char="-"/>
            </a:pPr>
            <a:r>
              <a:rPr lang="en-GB" sz="2800" dirty="0">
                <a:solidFill>
                  <a:srgbClr val="00B0F0"/>
                </a:solidFill>
                <a:effectLst/>
                <a:latin typeface="Calibri" panose="020F0502020204030204" pitchFamily="34" charset="0"/>
                <a:ea typeface="Times New Roman" panose="02020603050405020304" pitchFamily="18" charset="0"/>
                <a:cs typeface="Times New Roman" panose="02020603050405020304" pitchFamily="18" charset="0"/>
              </a:rPr>
              <a:t>Charging Cycles </a:t>
            </a:r>
            <a:r>
              <a:rPr lang="en-GB" sz="2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of Battery </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1200"/>
              </a:spcAft>
              <a:buFont typeface="Times New Roman" panose="02020603050405020304" pitchFamily="18" charset="0"/>
              <a:buChar char="-"/>
            </a:pPr>
            <a:r>
              <a:rPr lang="en-GB" sz="28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Overheating</a:t>
            </a:r>
            <a:r>
              <a:rPr lang="en-GB" sz="2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incidents and misuse of Battery Power</a:t>
            </a:r>
          </a:p>
          <a:p>
            <a:pPr marL="342900" lvl="0" indent="-342900">
              <a:lnSpc>
                <a:spcPct val="107000"/>
              </a:lnSpc>
              <a:spcAft>
                <a:spcPts val="1200"/>
              </a:spcAft>
              <a:buFont typeface="Times New Roman" panose="02020603050405020304" pitchFamily="18" charset="0"/>
              <a:buChar char="-"/>
            </a:pPr>
            <a:r>
              <a:rPr lang="en-GB" sz="2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Driver Behaviour</a:t>
            </a:r>
          </a:p>
          <a:p>
            <a:pPr marL="342900" lvl="0" indent="-342900">
              <a:lnSpc>
                <a:spcPct val="107000"/>
              </a:lnSpc>
              <a:spcAft>
                <a:spcPts val="1200"/>
              </a:spcAft>
              <a:buFont typeface="Times New Roman" panose="02020603050405020304" pitchFamily="18" charset="0"/>
              <a:buChar char="-"/>
            </a:pPr>
            <a:r>
              <a:rPr lang="en-GB" sz="2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Change in Battery Protection Buffer throughout the usage</a:t>
            </a:r>
          </a:p>
        </p:txBody>
      </p:sp>
      <p:sp>
        <p:nvSpPr>
          <p:cNvPr id="5" name="TextBox 4">
            <a:extLst>
              <a:ext uri="{FF2B5EF4-FFF2-40B4-BE49-F238E27FC236}">
                <a16:creationId xmlns:a16="http://schemas.microsoft.com/office/drawing/2014/main" id="{BA7B1E20-1FF0-6685-692E-2D6DFBE72B31}"/>
              </a:ext>
            </a:extLst>
          </p:cNvPr>
          <p:cNvSpPr txBox="1"/>
          <p:nvPr/>
        </p:nvSpPr>
        <p:spPr>
          <a:xfrm>
            <a:off x="731323" y="5628905"/>
            <a:ext cx="3325514" cy="261610"/>
          </a:xfrm>
          <a:prstGeom prst="rect">
            <a:avLst/>
          </a:prstGeom>
          <a:noFill/>
        </p:spPr>
        <p:txBody>
          <a:bodyPr wrap="square" rtlCol="0">
            <a:spAutoFit/>
          </a:bodyPr>
          <a:lstStyle/>
          <a:p>
            <a:r>
              <a:rPr lang="en-IN" sz="1100" dirty="0"/>
              <a:t>Ref </a:t>
            </a:r>
            <a:r>
              <a:rPr lang="en-IN" sz="1100" dirty="0">
                <a:hlinkClick r:id="rId2"/>
              </a:rPr>
              <a:t>https://www.geotab.com/blog/ev-battery-health/</a:t>
            </a:r>
            <a:endParaRPr lang="en-IN" sz="1100" dirty="0"/>
          </a:p>
        </p:txBody>
      </p:sp>
    </p:spTree>
    <p:extLst>
      <p:ext uri="{BB962C8B-B14F-4D97-AF65-F5344CB8AC3E}">
        <p14:creationId xmlns:p14="http://schemas.microsoft.com/office/powerpoint/2010/main" val="208989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C903-C8CD-24B5-855B-71961BBC6568}"/>
              </a:ext>
            </a:extLst>
          </p:cNvPr>
          <p:cNvSpPr>
            <a:spLocks noGrp="1"/>
          </p:cNvSpPr>
          <p:nvPr>
            <p:ph type="title"/>
          </p:nvPr>
        </p:nvSpPr>
        <p:spPr/>
        <p:txBody>
          <a:bodyPr/>
          <a:lstStyle/>
          <a:p>
            <a:pPr algn="ctr"/>
            <a:r>
              <a:rPr lang="en-GB" dirty="0">
                <a:latin typeface="+mn-lt"/>
              </a:rPr>
              <a:t>Our Solution</a:t>
            </a:r>
            <a:endParaRPr lang="en-IN" dirty="0">
              <a:latin typeface="+mn-lt"/>
            </a:endParaRPr>
          </a:p>
        </p:txBody>
      </p:sp>
      <p:sp>
        <p:nvSpPr>
          <p:cNvPr id="3" name="Content Placeholder 2">
            <a:extLst>
              <a:ext uri="{FF2B5EF4-FFF2-40B4-BE49-F238E27FC236}">
                <a16:creationId xmlns:a16="http://schemas.microsoft.com/office/drawing/2014/main" id="{AA068A4C-4237-C5A8-8FC1-BC2C5D8B9E83}"/>
              </a:ext>
            </a:extLst>
          </p:cNvPr>
          <p:cNvSpPr>
            <a:spLocks noGrp="1"/>
          </p:cNvSpPr>
          <p:nvPr>
            <p:ph idx="1"/>
          </p:nvPr>
        </p:nvSpPr>
        <p:spPr>
          <a:xfrm>
            <a:off x="838200" y="1825625"/>
            <a:ext cx="10515600" cy="2348552"/>
          </a:xfrm>
        </p:spPr>
        <p:txBody>
          <a:bodyPr/>
          <a:lstStyle/>
          <a:p>
            <a:r>
              <a:rPr lang="en-GB" dirty="0"/>
              <a:t>Providing telemetry data using data engineering over cloud</a:t>
            </a:r>
          </a:p>
          <a:p>
            <a:r>
              <a:rPr lang="en-GB" dirty="0"/>
              <a:t>Descriptive and Predictive analytics to estimate risk involved with battery while insuring the vehicle</a:t>
            </a:r>
          </a:p>
          <a:p>
            <a:r>
              <a:rPr lang="en-GB" dirty="0"/>
              <a:t>Predictive maintenance of battery</a:t>
            </a:r>
            <a:endParaRPr lang="en-IN" dirty="0"/>
          </a:p>
        </p:txBody>
      </p:sp>
    </p:spTree>
    <p:extLst>
      <p:ext uri="{BB962C8B-B14F-4D97-AF65-F5344CB8AC3E}">
        <p14:creationId xmlns:p14="http://schemas.microsoft.com/office/powerpoint/2010/main" val="386040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010F-875A-ADB6-6793-325067B7F1F7}"/>
              </a:ext>
            </a:extLst>
          </p:cNvPr>
          <p:cNvSpPr>
            <a:spLocks noGrp="1"/>
          </p:cNvSpPr>
          <p:nvPr>
            <p:ph type="title"/>
          </p:nvPr>
        </p:nvSpPr>
        <p:spPr/>
        <p:txBody>
          <a:bodyPr>
            <a:normAutofit/>
          </a:bodyPr>
          <a:lstStyle/>
          <a:p>
            <a:pPr>
              <a:lnSpc>
                <a:spcPct val="107000"/>
              </a:lnSpc>
              <a:spcAft>
                <a:spcPts val="800"/>
              </a:spcAft>
            </a:pPr>
            <a:r>
              <a:rPr lang="en-GB" sz="4400" dirty="0">
                <a:effectLst/>
                <a:latin typeface="Calibri" panose="020F0502020204030204" pitchFamily="34" charset="0"/>
                <a:ea typeface="Calibri" panose="020F0502020204030204" pitchFamily="34" charset="0"/>
                <a:cs typeface="Times New Roman" panose="02020603050405020304" pitchFamily="18" charset="0"/>
              </a:rPr>
              <a:t>State of Charge (SOC) Estimation using AI</a:t>
            </a:r>
            <a:endParaRPr lang="en-IN" dirty="0"/>
          </a:p>
        </p:txBody>
      </p:sp>
      <p:pic>
        <p:nvPicPr>
          <p:cNvPr id="4" name="Picture 3">
            <a:extLst>
              <a:ext uri="{FF2B5EF4-FFF2-40B4-BE49-F238E27FC236}">
                <a16:creationId xmlns:a16="http://schemas.microsoft.com/office/drawing/2014/main" id="{0CD8D0FD-6029-B1AC-356D-819A6BC88F0F}"/>
              </a:ext>
            </a:extLst>
          </p:cNvPr>
          <p:cNvPicPr>
            <a:picLocks noChangeAspect="1"/>
          </p:cNvPicPr>
          <p:nvPr/>
        </p:nvPicPr>
        <p:blipFill>
          <a:blip r:embed="rId2"/>
          <a:stretch>
            <a:fillRect/>
          </a:stretch>
        </p:blipFill>
        <p:spPr>
          <a:xfrm>
            <a:off x="653624" y="2220144"/>
            <a:ext cx="9679731" cy="2315371"/>
          </a:xfrm>
          <a:prstGeom prst="rect">
            <a:avLst/>
          </a:prstGeom>
        </p:spPr>
      </p:pic>
      <p:sp>
        <p:nvSpPr>
          <p:cNvPr id="5" name="TextBox 4">
            <a:extLst>
              <a:ext uri="{FF2B5EF4-FFF2-40B4-BE49-F238E27FC236}">
                <a16:creationId xmlns:a16="http://schemas.microsoft.com/office/drawing/2014/main" id="{55E751BB-6FAF-B1AD-FA0B-E8E839F76C61}"/>
              </a:ext>
            </a:extLst>
          </p:cNvPr>
          <p:cNvSpPr txBox="1"/>
          <p:nvPr/>
        </p:nvSpPr>
        <p:spPr>
          <a:xfrm>
            <a:off x="1110342" y="5587341"/>
            <a:ext cx="5226880" cy="276999"/>
          </a:xfrm>
          <a:prstGeom prst="rect">
            <a:avLst/>
          </a:prstGeom>
          <a:noFill/>
        </p:spPr>
        <p:txBody>
          <a:bodyPr wrap="none" rtlCol="0">
            <a:spAutoFit/>
          </a:bodyPr>
          <a:lstStyle/>
          <a:p>
            <a:r>
              <a:rPr lang="en-IN" sz="1200" dirty="0"/>
              <a:t>Ref </a:t>
            </a:r>
            <a:r>
              <a:rPr lang="en-IN" sz="1200" dirty="0">
                <a:hlinkClick r:id="rId3"/>
              </a:rPr>
              <a:t>https://www.sciencedirect.com/science/article/abs/pii/S1755008422000436</a:t>
            </a:r>
            <a:endParaRPr lang="en-IN" sz="1200" dirty="0"/>
          </a:p>
        </p:txBody>
      </p:sp>
    </p:spTree>
    <p:extLst>
      <p:ext uri="{BB962C8B-B14F-4D97-AF65-F5344CB8AC3E}">
        <p14:creationId xmlns:p14="http://schemas.microsoft.com/office/powerpoint/2010/main" val="21980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010F-875A-ADB6-6793-325067B7F1F7}"/>
              </a:ext>
            </a:extLst>
          </p:cNvPr>
          <p:cNvSpPr>
            <a:spLocks noGrp="1"/>
          </p:cNvSpPr>
          <p:nvPr>
            <p:ph type="title"/>
          </p:nvPr>
        </p:nvSpPr>
        <p:spPr>
          <a:xfrm>
            <a:off x="838200" y="62304"/>
            <a:ext cx="10515600" cy="1325563"/>
          </a:xfrm>
        </p:spPr>
        <p:txBody>
          <a:bodyPr>
            <a:normAutofit/>
          </a:bodyPr>
          <a:lstStyle/>
          <a:p>
            <a:pPr>
              <a:lnSpc>
                <a:spcPct val="107000"/>
              </a:lnSpc>
              <a:spcAft>
                <a:spcPts val="800"/>
              </a:spcAft>
            </a:pPr>
            <a:r>
              <a:rPr lang="en-GB" sz="4000" dirty="0">
                <a:effectLst/>
                <a:latin typeface="Calibri" panose="020F0502020204030204" pitchFamily="34" charset="0"/>
                <a:ea typeface="Calibri" panose="020F0502020204030204" pitchFamily="34" charset="0"/>
                <a:cs typeface="Times New Roman" panose="02020603050405020304" pitchFamily="18" charset="0"/>
              </a:rPr>
              <a:t>State of Charge (SOH) Estimation using AI</a:t>
            </a:r>
            <a:endParaRPr lang="en-IN" sz="4000" dirty="0"/>
          </a:p>
        </p:txBody>
      </p:sp>
      <p:pic>
        <p:nvPicPr>
          <p:cNvPr id="5" name="Picture 4">
            <a:extLst>
              <a:ext uri="{FF2B5EF4-FFF2-40B4-BE49-F238E27FC236}">
                <a16:creationId xmlns:a16="http://schemas.microsoft.com/office/drawing/2014/main" id="{83ABA940-F8F0-B109-A341-A724ECC52344}"/>
              </a:ext>
            </a:extLst>
          </p:cNvPr>
          <p:cNvPicPr>
            <a:picLocks noChangeAspect="1"/>
          </p:cNvPicPr>
          <p:nvPr/>
        </p:nvPicPr>
        <p:blipFill>
          <a:blip r:embed="rId2"/>
          <a:stretch>
            <a:fillRect/>
          </a:stretch>
        </p:blipFill>
        <p:spPr>
          <a:xfrm>
            <a:off x="1655141" y="1279213"/>
            <a:ext cx="8367633" cy="5097836"/>
          </a:xfrm>
          <a:prstGeom prst="rect">
            <a:avLst/>
          </a:prstGeom>
        </p:spPr>
      </p:pic>
    </p:spTree>
    <p:extLst>
      <p:ext uri="{BB962C8B-B14F-4D97-AF65-F5344CB8AC3E}">
        <p14:creationId xmlns:p14="http://schemas.microsoft.com/office/powerpoint/2010/main" val="29650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010F-875A-ADB6-6793-325067B7F1F7}"/>
              </a:ext>
            </a:extLst>
          </p:cNvPr>
          <p:cNvSpPr>
            <a:spLocks noGrp="1"/>
          </p:cNvSpPr>
          <p:nvPr>
            <p:ph type="title"/>
          </p:nvPr>
        </p:nvSpPr>
        <p:spPr>
          <a:xfrm>
            <a:off x="903514" y="293873"/>
            <a:ext cx="10515600" cy="1325563"/>
          </a:xfrm>
        </p:spPr>
        <p:txBody>
          <a:bodyPr>
            <a:normAutofit/>
          </a:bodyPr>
          <a:lstStyle/>
          <a:p>
            <a:pPr>
              <a:lnSpc>
                <a:spcPct val="107000"/>
              </a:lnSpc>
              <a:spcAft>
                <a:spcPts val="800"/>
              </a:spcAft>
            </a:pPr>
            <a:r>
              <a:rPr lang="en-GB" sz="4400" dirty="0">
                <a:effectLst/>
                <a:latin typeface="Calibri" panose="020F0502020204030204" pitchFamily="34" charset="0"/>
                <a:ea typeface="Calibri" panose="020F0502020204030204" pitchFamily="34" charset="0"/>
                <a:cs typeface="Times New Roman" panose="02020603050405020304" pitchFamily="18" charset="0"/>
              </a:rPr>
              <a:t>Remaining Useful Life(RUL) Prediction</a:t>
            </a:r>
            <a:endParaRPr lang="en-IN" dirty="0"/>
          </a:p>
        </p:txBody>
      </p:sp>
      <p:pic>
        <p:nvPicPr>
          <p:cNvPr id="6" name="Picture 5">
            <a:extLst>
              <a:ext uri="{FF2B5EF4-FFF2-40B4-BE49-F238E27FC236}">
                <a16:creationId xmlns:a16="http://schemas.microsoft.com/office/drawing/2014/main" id="{304ED874-260A-71CA-C1D2-D55EF9FF0C62}"/>
              </a:ext>
            </a:extLst>
          </p:cNvPr>
          <p:cNvPicPr>
            <a:picLocks noChangeAspect="1"/>
          </p:cNvPicPr>
          <p:nvPr/>
        </p:nvPicPr>
        <p:blipFill>
          <a:blip r:embed="rId2"/>
          <a:stretch>
            <a:fillRect/>
          </a:stretch>
        </p:blipFill>
        <p:spPr>
          <a:xfrm>
            <a:off x="1829468" y="1377938"/>
            <a:ext cx="8157682" cy="5278179"/>
          </a:xfrm>
          <a:prstGeom prst="rect">
            <a:avLst/>
          </a:prstGeom>
        </p:spPr>
      </p:pic>
    </p:spTree>
    <p:extLst>
      <p:ext uri="{BB962C8B-B14F-4D97-AF65-F5344CB8AC3E}">
        <p14:creationId xmlns:p14="http://schemas.microsoft.com/office/powerpoint/2010/main" val="1268818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960</Words>
  <Application>Microsoft Office PowerPoint</Application>
  <PresentationFormat>Widescreen</PresentationFormat>
  <Paragraphs>95</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Symbol</vt:lpstr>
      <vt:lpstr>Times New Roman</vt:lpstr>
      <vt:lpstr>Office Theme</vt:lpstr>
      <vt:lpstr>DecodeEV Hackathon</vt:lpstr>
      <vt:lpstr>We are aware about EV adaptation limitation and challenges faced by Consumers and Manufacturers (OEMs)</vt:lpstr>
      <vt:lpstr>But there are other major stakeholders as well who are also struggling to adapt to this green transportation revolution  </vt:lpstr>
      <vt:lpstr>PowerPoint Presentation</vt:lpstr>
      <vt:lpstr>PowerPoint Presentation</vt:lpstr>
      <vt:lpstr>Our Solution</vt:lpstr>
      <vt:lpstr>State of Charge (SOC) Estimation using AI</vt:lpstr>
      <vt:lpstr>State of Charge (SOH) Estimation using AI</vt:lpstr>
      <vt:lpstr>Remaining Useful Life(RUL) Prediction</vt:lpstr>
      <vt:lpstr>Heatmap</vt:lpstr>
      <vt:lpstr>Data Fields for Telemetry Analysis</vt:lpstr>
      <vt:lpstr>Demonstration of Data Collection using IoT</vt:lpstr>
      <vt:lpstr>Risk Calculation Hypothesis</vt:lpstr>
      <vt:lpstr>Why does warranty life can not be only measure to evaluate Risk ?</vt:lpstr>
      <vt:lpstr>For Real Time/Batch Telemetry Data Analysis</vt:lpstr>
      <vt:lpstr>For Real Time/Batch Telemetry Data Analysis</vt:lpstr>
      <vt:lpstr>Team Members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DecodeEV Hackathon</dc:title>
  <dc:creator>nitesh bhardwaj</dc:creator>
  <cp:lastModifiedBy>nitesh bhardwaj</cp:lastModifiedBy>
  <cp:revision>2</cp:revision>
  <dcterms:created xsi:type="dcterms:W3CDTF">2022-09-10T18:06:28Z</dcterms:created>
  <dcterms:modified xsi:type="dcterms:W3CDTF">2022-09-11T02:50:06Z</dcterms:modified>
</cp:coreProperties>
</file>